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46"/>
  </p:notesMasterIdLst>
  <p:handoutMasterIdLst>
    <p:handoutMasterId r:id="rId47"/>
  </p:handoutMasterIdLst>
  <p:sldIdLst>
    <p:sldId id="612" r:id="rId2"/>
    <p:sldId id="520" r:id="rId3"/>
    <p:sldId id="521" r:id="rId4"/>
    <p:sldId id="522" r:id="rId5"/>
    <p:sldId id="523" r:id="rId6"/>
    <p:sldId id="727" r:id="rId7"/>
    <p:sldId id="524" r:id="rId8"/>
    <p:sldId id="899" r:id="rId9"/>
    <p:sldId id="896" r:id="rId10"/>
    <p:sldId id="729" r:id="rId11"/>
    <p:sldId id="730" r:id="rId12"/>
    <p:sldId id="900" r:id="rId13"/>
    <p:sldId id="906" r:id="rId14"/>
    <p:sldId id="731" r:id="rId15"/>
    <p:sldId id="905" r:id="rId16"/>
    <p:sldId id="897" r:id="rId17"/>
    <p:sldId id="733" r:id="rId18"/>
    <p:sldId id="734" r:id="rId19"/>
    <p:sldId id="862" r:id="rId20"/>
    <p:sldId id="908" r:id="rId21"/>
    <p:sldId id="912" r:id="rId22"/>
    <p:sldId id="758" r:id="rId23"/>
    <p:sldId id="907" r:id="rId24"/>
    <p:sldId id="765" r:id="rId25"/>
    <p:sldId id="728" r:id="rId26"/>
    <p:sldId id="737" r:id="rId27"/>
    <p:sldId id="738" r:id="rId28"/>
    <p:sldId id="740" r:id="rId29"/>
    <p:sldId id="741" r:id="rId30"/>
    <p:sldId id="562" r:id="rId31"/>
    <p:sldId id="563" r:id="rId32"/>
    <p:sldId id="564" r:id="rId33"/>
    <p:sldId id="759" r:id="rId34"/>
    <p:sldId id="567" r:id="rId35"/>
    <p:sldId id="568" r:id="rId36"/>
    <p:sldId id="569" r:id="rId37"/>
    <p:sldId id="570" r:id="rId38"/>
    <p:sldId id="723" r:id="rId39"/>
    <p:sldId id="649" r:id="rId40"/>
    <p:sldId id="909" r:id="rId41"/>
    <p:sldId id="910" r:id="rId42"/>
    <p:sldId id="911" r:id="rId43"/>
    <p:sldId id="578" r:id="rId44"/>
    <p:sldId id="581" r:id="rId45"/>
  </p:sldIdLst>
  <p:sldSz cx="9144000" cy="5143500" type="screen16x9"/>
  <p:notesSz cx="6858000" cy="9144000"/>
  <p:embeddedFontLst>
    <p:embeddedFont>
      <p:font typeface="FZXingKai-S04" panose="02010600030101010101" charset="-122"/>
      <p:regular r:id="rId48"/>
    </p:embeddedFont>
    <p:embeddedFont>
      <p:font typeface="Impact" panose="020B0806030902050204" pitchFamily="34" charset="0"/>
      <p:regular r:id="rId49"/>
    </p:embeddedFont>
    <p:embeddedFont>
      <p:font typeface="汉语拼音" panose="000B0604020202020204" pitchFamily="34" charset="0"/>
      <p:regular r:id="rId50"/>
    </p:embeddedFont>
    <p:embeddedFont>
      <p:font typeface="微软雅黑" panose="020B0503020204020204" pitchFamily="34" charset="-122"/>
      <p:regular r:id="rId51"/>
      <p:bold r:id="rId52"/>
    </p:embeddedFont>
    <p:embeddedFont>
      <p:font typeface="楷体" panose="02010609060101010101" pitchFamily="49" charset="-122"/>
      <p:regular r:id="rId53"/>
    </p:embeddedFont>
    <p:embeddedFont>
      <p:font typeface="黑体" panose="02010609060101010101" pitchFamily="49" charset="-122"/>
      <p:regular r:id="rId54"/>
    </p:embeddedFont>
    <p:embeddedFont>
      <p:font typeface="Calibri" panose="020F0502020204030204" pitchFamily="34" charset="0"/>
      <p:regular r:id="rId55"/>
      <p:bold r:id="rId56"/>
      <p:italic r:id="rId57"/>
      <p:boldItalic r:id="rId58"/>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71" autoAdjust="0"/>
    <p:restoredTop sz="95063" autoAdjust="0"/>
  </p:normalViewPr>
  <p:slideViewPr>
    <p:cSldViewPr>
      <p:cViewPr varScale="1">
        <p:scale>
          <a:sx n="113" d="100"/>
          <a:sy n="113" d="100"/>
        </p:scale>
        <p:origin x="-456" y="-102"/>
      </p:cViewPr>
      <p:guideLst>
        <p:guide orient="horz" pos="1608"/>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a:extLst>
              <a:ext uri="{FF2B5EF4-FFF2-40B4-BE49-F238E27FC236}"/>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4" name="页脚占位符 3">
            <a:extLst>
              <a:ext uri="{FF2B5EF4-FFF2-40B4-BE49-F238E27FC236}"/>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a:extLst>
              <a:ext uri="{FF2B5EF4-FFF2-40B4-BE49-F238E27FC236}"/>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fld id="{EAE113E0-7B2D-429E-86F0-49818D99BF49}" type="slidenum">
              <a:rPr lang="zh-CN" altLang="en-US"/>
              <a:pPr>
                <a:defRPr/>
              </a:pPr>
              <a:t>‹#›</a:t>
            </a:fld>
            <a:endParaRPr lang="zh-CN" altLang="en-US"/>
          </a:p>
        </p:txBody>
      </p:sp>
    </p:spTree>
    <p:extLst>
      <p:ext uri="{BB962C8B-B14F-4D97-AF65-F5344CB8AC3E}">
        <p14:creationId xmlns:p14="http://schemas.microsoft.com/office/powerpoint/2010/main" val="3992292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a:extLst>
              <a:ext uri="{FF2B5EF4-FFF2-40B4-BE49-F238E27FC236}"/>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4" name="幻灯片图像占位符 3">
            <a:extLst>
              <a:ext uri="{FF2B5EF4-FFF2-40B4-BE49-F238E27FC236}"/>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a:extLst>
              <a:ext uri="{FF2B5EF4-FFF2-40B4-BE49-F238E27FC236}"/>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fld id="{21A070DD-4822-409E-9ED8-1529BE0F4574}" type="slidenum">
              <a:rPr lang="zh-CN" altLang="en-US"/>
              <a:pPr>
                <a:defRPr/>
              </a:pPr>
              <a:t>‹#›</a:t>
            </a:fld>
            <a:endParaRPr lang="zh-CN" altLang="en-US"/>
          </a:p>
        </p:txBody>
      </p:sp>
    </p:spTree>
    <p:extLst>
      <p:ext uri="{BB962C8B-B14F-4D97-AF65-F5344CB8AC3E}">
        <p14:creationId xmlns:p14="http://schemas.microsoft.com/office/powerpoint/2010/main" val="13778142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noChangeArrowheads="1" noTextEdit="1"/>
          </p:cNvSpPr>
          <p:nvPr>
            <p:ph type="sldImg" idx="4294967295"/>
          </p:nvPr>
        </p:nvSpPr>
        <p:spPr bwMode="auto">
          <a:noFill/>
          <a:ln>
            <a:solidFill>
              <a:srgbClr val="000000"/>
            </a:solidFill>
            <a:miter lim="800000"/>
            <a:headEnd/>
            <a:tailEnd/>
          </a:ln>
        </p:spPr>
      </p:sp>
      <p:sp>
        <p:nvSpPr>
          <p:cNvPr id="43010" name="备注占位符 2"/>
          <p:cNvSpPr>
            <a:spLocks noGrp="1" noChangeArrowheads="1"/>
          </p:cNvSpPr>
          <p:nvPr>
            <p:ph type="body" idx="4294967295"/>
          </p:nvPr>
        </p:nvSpPr>
        <p:spPr bwMode="auto">
          <a:noFill/>
        </p:spPr>
        <p:txBody>
          <a:bodyPr>
            <a:prstTxWarp prst="textNoShape">
              <a:avLst/>
            </a:prstTxWarp>
          </a:bodyPr>
          <a:lstStyle/>
          <a:p>
            <a:endParaRPr lang="zh-CN" altLang="en-US" smtClean="0"/>
          </a:p>
        </p:txBody>
      </p:sp>
      <p:sp>
        <p:nvSpPr>
          <p:cNvPr id="43011" name="灯片编号占位符 3"/>
          <p:cNvSpPr>
            <a:spLocks noGrp="1" noChangeArrowheads="1"/>
          </p:cNvSpPr>
          <p:nvPr>
            <p:ph type="sldNum" sz="quarter" idx="5"/>
          </p:nvPr>
        </p:nvSpPr>
        <p:spPr bwMode="auto">
          <a:noFill/>
          <a:ln>
            <a:miter lim="800000"/>
            <a:headEnd/>
            <a:tailEnd/>
          </a:ln>
        </p:spPr>
        <p:txBody>
          <a:bodyPr/>
          <a:lstStyle/>
          <a:p>
            <a:pPr>
              <a:buFontTx/>
              <a:buNone/>
            </a:pPr>
            <a:fld id="{17F099FF-CB1C-4ECE-8111-33E395ED27CB}" type="slidenum">
              <a:rPr lang="zh-CN" altLang="en-US" smtClean="0">
                <a:latin typeface="Arial" charset="0"/>
                <a:ea typeface="宋体" charset="-122"/>
              </a:rPr>
              <a:pPr>
                <a:buFontTx/>
                <a:buNone/>
              </a:pPr>
              <a:t>4</a:t>
            </a:fld>
            <a:endParaRPr lang="en-US" altLang="zh-CN" smtClean="0">
              <a:latin typeface="Arial" charset="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noChangeArrowheads="1" noTextEdit="1"/>
          </p:cNvSpPr>
          <p:nvPr>
            <p:ph type="sldImg" idx="4294967295"/>
          </p:nvPr>
        </p:nvSpPr>
        <p:spPr bwMode="auto">
          <a:noFill/>
          <a:ln>
            <a:solidFill>
              <a:srgbClr val="000000"/>
            </a:solidFill>
            <a:miter lim="800000"/>
            <a:headEnd/>
            <a:tailEnd/>
          </a:ln>
        </p:spPr>
      </p:sp>
      <p:sp>
        <p:nvSpPr>
          <p:cNvPr id="50178" name="备注占位符 2"/>
          <p:cNvSpPr>
            <a:spLocks noGrp="1" noChangeArrowheads="1"/>
          </p:cNvSpPr>
          <p:nvPr>
            <p:ph type="body" idx="4294967295"/>
          </p:nvPr>
        </p:nvSpPr>
        <p:spPr bwMode="auto">
          <a:noFill/>
        </p:spPr>
        <p:txBody>
          <a:bodyPr>
            <a:prstTxWarp prst="textNoShape">
              <a:avLst/>
            </a:prstTxWarp>
          </a:bodyPr>
          <a:lstStyle/>
          <a:p>
            <a:endParaRPr lang="zh-CN" altLang="en-US" smtClean="0"/>
          </a:p>
        </p:txBody>
      </p:sp>
      <p:sp>
        <p:nvSpPr>
          <p:cNvPr id="50179" name="页眉占位符 3"/>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zh-CN" altLang="en-US" smtClean="0">
                <a:latin typeface="Arial" charset="0"/>
                <a:ea typeface="宋体" charset="-122"/>
              </a:rPr>
              <a:t>状元成才路；</a:t>
            </a:r>
            <a:r>
              <a:rPr lang="en-US" altLang="zh-CN" smtClean="0">
                <a:latin typeface="Arial" charset="0"/>
                <a:ea typeface="宋体" charset="-122"/>
              </a:rPr>
              <a:t> </a:t>
            </a:r>
            <a:endParaRPr lang="zh-CN" altLang="en-US" smtClean="0">
              <a:latin typeface="Arial" charset="0"/>
              <a:ea typeface="宋体" charset="-122"/>
            </a:endParaRPr>
          </a:p>
        </p:txBody>
      </p:sp>
      <p:sp>
        <p:nvSpPr>
          <p:cNvPr id="50180"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latin typeface="Arial" charset="0"/>
                <a:ea typeface="宋体" charset="-122"/>
              </a:rPr>
              <a:t>状元成才路；</a:t>
            </a:r>
            <a:r>
              <a:rPr lang="en-US" altLang="zh-CN" smtClean="0">
                <a:latin typeface="Arial" charset="0"/>
                <a:ea typeface="宋体" charset="-122"/>
              </a:rPr>
              <a:t> </a:t>
            </a:r>
            <a:endParaRPr lang="zh-CN" altLang="en-US" smtClean="0">
              <a:latin typeface="Arial" charset="0"/>
              <a:ea typeface="宋体" charset="-122"/>
            </a:endParaRPr>
          </a:p>
        </p:txBody>
      </p:sp>
      <p:sp>
        <p:nvSpPr>
          <p:cNvPr id="50181" name="灯片编号占位符 5"/>
          <p:cNvSpPr>
            <a:spLocks noGrp="1" noChangeArrowheads="1"/>
          </p:cNvSpPr>
          <p:nvPr>
            <p:ph type="sldNum" sz="quarter" idx="5"/>
          </p:nvPr>
        </p:nvSpPr>
        <p:spPr bwMode="auto">
          <a:noFill/>
          <a:ln>
            <a:miter lim="800000"/>
            <a:headEnd/>
            <a:tailEnd/>
          </a:ln>
        </p:spPr>
        <p:txBody>
          <a:bodyPr/>
          <a:lstStyle/>
          <a:p>
            <a:pPr>
              <a:buFontTx/>
              <a:buNone/>
            </a:pPr>
            <a:fld id="{079F906D-A3F8-45A3-ACBE-868CF0FFDAC2}" type="slidenum">
              <a:rPr lang="zh-CN" altLang="en-US" smtClean="0">
                <a:latin typeface="Arial" charset="0"/>
                <a:ea typeface="宋体" charset="-122"/>
              </a:rPr>
              <a:pPr>
                <a:buFontTx/>
                <a:buNone/>
              </a:pPr>
              <a:t>10</a:t>
            </a:fld>
            <a:endParaRPr lang="en-US" altLang="zh-CN" smtClean="0">
              <a:latin typeface="Arial" charset="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noChangeArrowheads="1" noTextEdit="1"/>
          </p:cNvSpPr>
          <p:nvPr>
            <p:ph type="sldImg" idx="4294967295"/>
          </p:nvPr>
        </p:nvSpPr>
        <p:spPr bwMode="auto">
          <a:noFill/>
          <a:ln>
            <a:solidFill>
              <a:srgbClr val="000000"/>
            </a:solidFill>
            <a:miter lim="800000"/>
            <a:headEnd/>
            <a:tailEnd/>
          </a:ln>
        </p:spPr>
      </p:sp>
      <p:sp>
        <p:nvSpPr>
          <p:cNvPr id="69634" name="备注占位符 2"/>
          <p:cNvSpPr>
            <a:spLocks noGrp="1" noChangeArrowheads="1"/>
          </p:cNvSpPr>
          <p:nvPr>
            <p:ph type="body" idx="4294967295"/>
          </p:nvPr>
        </p:nvSpPr>
        <p:spPr bwMode="auto">
          <a:noFill/>
        </p:spPr>
        <p:txBody>
          <a:bodyPr>
            <a:prstTxWarp prst="textNoShape">
              <a:avLst/>
            </a:prstTxWarp>
          </a:bodyPr>
          <a:lstStyle/>
          <a:p>
            <a:endParaRPr lang="zh-CN" altLang="en-US" smtClean="0"/>
          </a:p>
        </p:txBody>
      </p:sp>
      <p:sp>
        <p:nvSpPr>
          <p:cNvPr id="69635" name="页眉占位符 3"/>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zh-CN" altLang="en-US" smtClean="0">
                <a:latin typeface="Arial" charset="0"/>
                <a:ea typeface="宋体" charset="-122"/>
              </a:rPr>
              <a:t>状元成才路；</a:t>
            </a:r>
            <a:r>
              <a:rPr lang="en-US" altLang="zh-CN" smtClean="0">
                <a:latin typeface="Arial" charset="0"/>
                <a:ea typeface="宋体" charset="-122"/>
              </a:rPr>
              <a:t> </a:t>
            </a:r>
            <a:endParaRPr lang="zh-CN" altLang="en-US" smtClean="0">
              <a:latin typeface="Arial" charset="0"/>
              <a:ea typeface="宋体" charset="-122"/>
            </a:endParaRPr>
          </a:p>
        </p:txBody>
      </p:sp>
      <p:sp>
        <p:nvSpPr>
          <p:cNvPr id="69636"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latin typeface="Arial" charset="0"/>
                <a:ea typeface="宋体" charset="-122"/>
              </a:rPr>
              <a:t>状元成才路；</a:t>
            </a:r>
            <a:r>
              <a:rPr lang="en-US" altLang="zh-CN" smtClean="0">
                <a:latin typeface="Arial" charset="0"/>
                <a:ea typeface="宋体" charset="-122"/>
              </a:rPr>
              <a:t> </a:t>
            </a:r>
            <a:endParaRPr lang="zh-CN" altLang="en-US" smtClean="0">
              <a:latin typeface="Arial" charset="0"/>
              <a:ea typeface="宋体" charset="-122"/>
            </a:endParaRPr>
          </a:p>
        </p:txBody>
      </p:sp>
      <p:sp>
        <p:nvSpPr>
          <p:cNvPr id="69637" name="灯片编号占位符 5"/>
          <p:cNvSpPr>
            <a:spLocks noGrp="1" noChangeArrowheads="1"/>
          </p:cNvSpPr>
          <p:nvPr>
            <p:ph type="sldNum" sz="quarter" idx="5"/>
          </p:nvPr>
        </p:nvSpPr>
        <p:spPr bwMode="auto">
          <a:noFill/>
          <a:ln>
            <a:miter lim="800000"/>
            <a:headEnd/>
            <a:tailEnd/>
          </a:ln>
        </p:spPr>
        <p:txBody>
          <a:bodyPr/>
          <a:lstStyle/>
          <a:p>
            <a:pPr>
              <a:buFontTx/>
              <a:buNone/>
            </a:pPr>
            <a:fld id="{FE272DAE-E95D-41C6-8A1A-F82A7FAC3528}" type="slidenum">
              <a:rPr lang="zh-CN" altLang="en-US" smtClean="0">
                <a:latin typeface="Arial" charset="0"/>
                <a:ea typeface="宋体" charset="-122"/>
              </a:rPr>
              <a:pPr>
                <a:buFontTx/>
                <a:buNone/>
              </a:pPr>
              <a:t>28</a:t>
            </a:fld>
            <a:endParaRPr lang="en-US" altLang="zh-CN" smtClean="0">
              <a:latin typeface="Arial" charset="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ChangeArrowheads="1" noTextEdit="1"/>
          </p:cNvSpPr>
          <p:nvPr>
            <p:ph type="sldImg" idx="4294967295"/>
          </p:nvPr>
        </p:nvSpPr>
        <p:spPr bwMode="auto">
          <a:noFill/>
          <a:ln>
            <a:solidFill>
              <a:srgbClr val="000000"/>
            </a:solidFill>
            <a:miter lim="800000"/>
            <a:headEnd/>
            <a:tailEnd/>
          </a:ln>
        </p:spPr>
      </p:sp>
      <p:sp>
        <p:nvSpPr>
          <p:cNvPr id="75778" name="备注占位符 2"/>
          <p:cNvSpPr>
            <a:spLocks noGrp="1" noChangeArrowheads="1"/>
          </p:cNvSpPr>
          <p:nvPr>
            <p:ph type="body" idx="4294967295"/>
          </p:nvPr>
        </p:nvSpPr>
        <p:spPr bwMode="auto">
          <a:noFill/>
        </p:spPr>
        <p:txBody>
          <a:bodyPr>
            <a:prstTxWarp prst="textNoShape">
              <a:avLst/>
            </a:prstTxWarp>
          </a:bodyPr>
          <a:lstStyle/>
          <a:p>
            <a:endParaRPr lang="zh-CN" altLang="en-US" smtClean="0"/>
          </a:p>
        </p:txBody>
      </p:sp>
      <p:sp>
        <p:nvSpPr>
          <p:cNvPr id="75779" name="页眉占位符 3"/>
          <p:cNvSpPr>
            <a:spLocks noGrp="1" noChangeArrowheads="1"/>
          </p:cNvSpPr>
          <p:nvPr>
            <p:ph type="hdr" sz="quarter"/>
          </p:nvPr>
        </p:nvSpPr>
        <p:spPr bwMode="auto">
          <a:noFill/>
          <a:ln>
            <a:miter lim="800000"/>
            <a:headEnd/>
            <a:tailEnd/>
          </a:ln>
        </p:spPr>
        <p:txBody>
          <a:bodyPr wrap="square" numCol="1" anchor="t" anchorCtr="0" compatLnSpc="1">
            <a:prstTxWarp prst="textNoShape">
              <a:avLst/>
            </a:prstTxWarp>
          </a:bodyPr>
          <a:lstStyle/>
          <a:p>
            <a:r>
              <a:rPr lang="zh-CN" altLang="en-US" smtClean="0">
                <a:latin typeface="Arial" charset="0"/>
                <a:ea typeface="宋体" charset="-122"/>
              </a:rPr>
              <a:t>状元成才路；</a:t>
            </a:r>
            <a:r>
              <a:rPr lang="en-US" altLang="zh-CN" smtClean="0">
                <a:latin typeface="Arial" charset="0"/>
                <a:ea typeface="宋体" charset="-122"/>
              </a:rPr>
              <a:t> </a:t>
            </a:r>
            <a:endParaRPr lang="zh-CN" altLang="en-US" smtClean="0">
              <a:latin typeface="Arial" charset="0"/>
              <a:ea typeface="宋体" charset="-122"/>
            </a:endParaRPr>
          </a:p>
        </p:txBody>
      </p:sp>
      <p:sp>
        <p:nvSpPr>
          <p:cNvPr id="75780" name="页脚占位符 4"/>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r>
              <a:rPr lang="zh-CN" altLang="en-US" smtClean="0">
                <a:latin typeface="Arial" charset="0"/>
                <a:ea typeface="宋体" charset="-122"/>
              </a:rPr>
              <a:t>状元成才路；</a:t>
            </a:r>
            <a:r>
              <a:rPr lang="en-US" altLang="zh-CN" smtClean="0">
                <a:latin typeface="Arial" charset="0"/>
                <a:ea typeface="宋体" charset="-122"/>
              </a:rPr>
              <a:t> </a:t>
            </a:r>
            <a:endParaRPr lang="zh-CN" altLang="en-US" smtClean="0">
              <a:latin typeface="Arial" charset="0"/>
              <a:ea typeface="宋体" charset="-122"/>
            </a:endParaRPr>
          </a:p>
        </p:txBody>
      </p:sp>
      <p:sp>
        <p:nvSpPr>
          <p:cNvPr id="75781" name="灯片编号占位符 5"/>
          <p:cNvSpPr>
            <a:spLocks noGrp="1" noChangeArrowheads="1"/>
          </p:cNvSpPr>
          <p:nvPr>
            <p:ph type="sldNum" sz="quarter" idx="5"/>
          </p:nvPr>
        </p:nvSpPr>
        <p:spPr bwMode="auto">
          <a:noFill/>
          <a:ln>
            <a:miter lim="800000"/>
            <a:headEnd/>
            <a:tailEnd/>
          </a:ln>
        </p:spPr>
        <p:txBody>
          <a:bodyPr/>
          <a:lstStyle/>
          <a:p>
            <a:pPr>
              <a:buFontTx/>
              <a:buNone/>
            </a:pPr>
            <a:fld id="{F80EF8B7-DD1E-457E-96E4-65032232E290}" type="slidenum">
              <a:rPr lang="zh-CN" altLang="en-US" smtClean="0">
                <a:latin typeface="Arial" charset="0"/>
                <a:ea typeface="宋体" charset="-122"/>
              </a:rPr>
              <a:pPr>
                <a:buFontTx/>
                <a:buNone/>
              </a:pPr>
              <a:t>33</a:t>
            </a:fld>
            <a:endParaRPr lang="en-US" altLang="zh-CN" smtClean="0">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6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8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2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4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0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6" name="Picture 7" descr="https://timgsa.baidu.com/timg?image&amp;quality=80&amp;size=b9999_10000&amp;sec=1555045185314&amp;di=4097ed1a6178184f44981165e5282c07&amp;imgtype=0&amp;src=http%3A%2F%2Fb-ssl.duitang.com%2Fuploads%2Fitem%2F201806%2F27%2F20180627153815_FkHrU.jpeg"/>
          <p:cNvPicPr>
            <a:picLocks noChangeAspect="1" noChangeArrowheads="1"/>
          </p:cNvPicPr>
          <p:nvPr userDrawn="1"/>
        </p:nvPicPr>
        <p:blipFill>
          <a:blip r:embed="rId22">
            <a:lum bright="70000" contrast="-70000"/>
          </a:blip>
          <a:srcRect/>
          <a:stretch>
            <a:fillRect/>
          </a:stretch>
        </p:blipFill>
        <p:spPr bwMode="auto">
          <a:xfrm>
            <a:off x="-4763" y="-20638"/>
            <a:ext cx="9148763" cy="5256213"/>
          </a:xfrm>
          <a:prstGeom prst="rect">
            <a:avLst/>
          </a:prstGeom>
          <a:noFill/>
          <a:ln w="9525">
            <a:noFill/>
            <a:miter lim="800000"/>
            <a:headEnd/>
            <a:tailEnd/>
          </a:ln>
        </p:spPr>
      </p:pic>
      <p:sp>
        <p:nvSpPr>
          <p:cNvPr id="7" name="矩形 6">
            <a:extLst>
              <a:ext uri="{FF2B5EF4-FFF2-40B4-BE49-F238E27FC236}"/>
            </a:extLst>
          </p:cNvPr>
          <p:cNvSpPr>
            <a:spLocks noChangeArrowheads="1"/>
          </p:cNvSpPr>
          <p:nvPr/>
        </p:nvSpPr>
        <p:spPr bwMode="auto">
          <a:xfrm>
            <a:off x="5292080" y="69850"/>
            <a:ext cx="2549416" cy="500137"/>
          </a:xfrm>
          <a:prstGeom prst="rect">
            <a:avLst/>
          </a:prstGeom>
          <a:noFill/>
          <a:ln>
            <a:noFill/>
          </a:ln>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buFont typeface="Arial" panose="020B0604020202020204" pitchFamily="34" charset="0"/>
              <a:buNone/>
              <a:defRPr/>
            </a:pPr>
            <a:r>
              <a:rPr kumimoji="1" lang="en-US" altLang="zh-CN" sz="2800" b="1" dirty="0" smtClean="0">
                <a:solidFill>
                  <a:srgbClr val="A11111"/>
                </a:solidFill>
                <a:latin typeface="宋体" pitchFamily="2" charset="-122"/>
              </a:rPr>
              <a:t>12</a:t>
            </a:r>
            <a:r>
              <a:rPr kumimoji="1" lang="zh-CN" altLang="en-US" sz="2800" b="1" baseline="30000" dirty="0" smtClean="0">
                <a:solidFill>
                  <a:srgbClr val="A11111"/>
                </a:solidFill>
                <a:latin typeface="宋体" pitchFamily="2" charset="-122"/>
              </a:rPr>
              <a:t>*</a:t>
            </a:r>
            <a:r>
              <a:rPr kumimoji="1" lang="en-US" altLang="zh-CN" sz="2800" b="1" dirty="0" smtClean="0">
                <a:solidFill>
                  <a:srgbClr val="A11111"/>
                </a:solidFill>
                <a:latin typeface="宋体" pitchFamily="2" charset="-122"/>
              </a:rPr>
              <a:t> </a:t>
            </a:r>
            <a:r>
              <a:rPr kumimoji="1" lang="zh-CN" altLang="en-US" sz="2400" b="1" dirty="0">
                <a:solidFill>
                  <a:srgbClr val="A11111"/>
                </a:solidFill>
                <a:latin typeface="宋体" pitchFamily="2" charset="-122"/>
              </a:rPr>
              <a:t>与朱元思书</a:t>
            </a:r>
            <a:r>
              <a:rPr kumimoji="1" lang="en-US" altLang="zh-CN" sz="2400" b="1" dirty="0">
                <a:solidFill>
                  <a:srgbClr val="A11111"/>
                </a:solidFill>
                <a:latin typeface="宋体" pitchFamily="2" charset="-122"/>
              </a:rPr>
              <a:t>/</a:t>
            </a:r>
          </a:p>
        </p:txBody>
      </p:sp>
      <p:pic>
        <p:nvPicPr>
          <p:cNvPr id="6" name="Picture 2" descr="C:\Users\Administrator\Desktop\初中七彩课堂图标.png"/>
          <p:cNvPicPr>
            <a:picLocks noChangeAspect="1" noChangeArrowheads="1"/>
          </p:cNvPicPr>
          <p:nvPr userDrawn="1"/>
        </p:nvPicPr>
        <p:blipFill>
          <a:blip r:embed="rId23"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8776" r:id="rId1"/>
    <p:sldLayoutId id="2147488775" r:id="rId2"/>
    <p:sldLayoutId id="2147488774" r:id="rId3"/>
    <p:sldLayoutId id="2147488773" r:id="rId4"/>
    <p:sldLayoutId id="2147488788" r:id="rId5"/>
    <p:sldLayoutId id="2147488772" r:id="rId6"/>
    <p:sldLayoutId id="2147488771" r:id="rId7"/>
    <p:sldLayoutId id="2147488770" r:id="rId8"/>
    <p:sldLayoutId id="2147488769" r:id="rId9"/>
    <p:sldLayoutId id="2147488768" r:id="rId10"/>
    <p:sldLayoutId id="2147488767" r:id="rId11"/>
    <p:sldLayoutId id="2147488766" r:id="rId12"/>
    <p:sldLayoutId id="2147488765" r:id="rId13"/>
    <p:sldLayoutId id="2147488764" r:id="rId14"/>
    <p:sldLayoutId id="2147488763" r:id="rId15"/>
    <p:sldLayoutId id="2147488762" r:id="rId16"/>
    <p:sldLayoutId id="2147488761" r:id="rId17"/>
    <p:sldLayoutId id="2147488760" r:id="rId18"/>
    <p:sldLayoutId id="2147488759" r:id="rId19"/>
    <p:sldLayoutId id="2147488790" r:id="rId20"/>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slide" Target="slide21.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audio" Target="file:///G:\&#35821;&#25991;&#20843;&#19978;&#20809;&#30424;&#25991;&#20214;\&#25945;&#23398;&#35838;&#20214;\&#31532;&#19977;&#21333;&#20803;\12%20&#19982;&#26417;&#20803;&#24605;&#20070;\12%20&#19982;&#26417;&#20803;&#24605;&#20070;.mp3"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32"/>
          <p:cNvSpPr txBox="1">
            <a:spLocks noChangeArrowheads="1"/>
          </p:cNvSpPr>
          <p:nvPr/>
        </p:nvSpPr>
        <p:spPr bwMode="auto">
          <a:xfrm>
            <a:off x="4475163" y="2925763"/>
            <a:ext cx="504825" cy="169862"/>
          </a:xfrm>
          <a:prstGeom prst="rect">
            <a:avLst/>
          </a:prstGeom>
          <a:noFill/>
          <a:ln w="9525">
            <a:noFill/>
            <a:miter lim="800000"/>
            <a:headEnd/>
            <a:tailEnd/>
          </a:ln>
        </p:spPr>
        <p:txBody>
          <a:bodyPr wrap="none">
            <a:spAutoFit/>
          </a:bodyPr>
          <a:lstStyle/>
          <a:p>
            <a:pPr eaLnBrk="0" hangingPunct="0">
              <a:buFont typeface="Arial" charset="0"/>
              <a:buNone/>
            </a:pPr>
            <a:r>
              <a:rPr lang="zh-CN" altLang="en-US" sz="500">
                <a:solidFill>
                  <a:srgbClr val="F6FFEC"/>
                </a:solidFill>
              </a:rPr>
              <a:t>状元成才路</a:t>
            </a:r>
            <a:endParaRPr lang="zh-CN" altLang="zh-CN" sz="500">
              <a:solidFill>
                <a:srgbClr val="F6FFEC"/>
              </a:solidFill>
            </a:endParaRPr>
          </a:p>
        </p:txBody>
      </p:sp>
      <p:sp>
        <p:nvSpPr>
          <p:cNvPr id="38914" name="文本框 34"/>
          <p:cNvSpPr txBox="1">
            <a:spLocks noChangeArrowheads="1"/>
          </p:cNvSpPr>
          <p:nvPr/>
        </p:nvSpPr>
        <p:spPr bwMode="auto">
          <a:xfrm rot="-280097">
            <a:off x="3433763" y="1228725"/>
            <a:ext cx="501650"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15" name="文本框 36"/>
          <p:cNvSpPr txBox="1">
            <a:spLocks noChangeArrowheads="1"/>
          </p:cNvSpPr>
          <p:nvPr/>
        </p:nvSpPr>
        <p:spPr bwMode="auto">
          <a:xfrm rot="-5350866">
            <a:off x="5855495" y="1310481"/>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16" name="文本框 37"/>
          <p:cNvSpPr txBox="1">
            <a:spLocks noChangeArrowheads="1"/>
          </p:cNvSpPr>
          <p:nvPr/>
        </p:nvSpPr>
        <p:spPr bwMode="auto">
          <a:xfrm rot="-4150866">
            <a:off x="5329238" y="172243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17" name="文本框 45"/>
          <p:cNvSpPr txBox="1">
            <a:spLocks noChangeArrowheads="1"/>
          </p:cNvSpPr>
          <p:nvPr/>
        </p:nvSpPr>
        <p:spPr bwMode="auto">
          <a:xfrm rot="-5350866">
            <a:off x="6421438" y="1338263"/>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18" name="文本框 46"/>
          <p:cNvSpPr txBox="1">
            <a:spLocks noChangeArrowheads="1"/>
          </p:cNvSpPr>
          <p:nvPr/>
        </p:nvSpPr>
        <p:spPr bwMode="auto">
          <a:xfrm rot="-424911">
            <a:off x="7067550" y="1570038"/>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19" name="文本框 47"/>
          <p:cNvSpPr txBox="1">
            <a:spLocks noChangeArrowheads="1"/>
          </p:cNvSpPr>
          <p:nvPr/>
        </p:nvSpPr>
        <p:spPr bwMode="auto">
          <a:xfrm rot="-4150866">
            <a:off x="7653338" y="249713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20" name="文本框 49"/>
          <p:cNvSpPr txBox="1">
            <a:spLocks noChangeArrowheads="1"/>
          </p:cNvSpPr>
          <p:nvPr/>
        </p:nvSpPr>
        <p:spPr bwMode="auto">
          <a:xfrm rot="657351">
            <a:off x="5448300" y="1335088"/>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21" name="文本框 50"/>
          <p:cNvSpPr txBox="1">
            <a:spLocks noChangeArrowheads="1"/>
          </p:cNvSpPr>
          <p:nvPr/>
        </p:nvSpPr>
        <p:spPr bwMode="auto">
          <a:xfrm rot="1480325">
            <a:off x="7391400" y="1244600"/>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22" name="文本框 51"/>
          <p:cNvSpPr txBox="1">
            <a:spLocks noChangeArrowheads="1"/>
          </p:cNvSpPr>
          <p:nvPr/>
        </p:nvSpPr>
        <p:spPr bwMode="auto">
          <a:xfrm rot="-5350866">
            <a:off x="5980113" y="2176463"/>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23" name="文本框 32"/>
          <p:cNvSpPr txBox="1">
            <a:spLocks noChangeArrowheads="1"/>
          </p:cNvSpPr>
          <p:nvPr/>
        </p:nvSpPr>
        <p:spPr bwMode="auto">
          <a:xfrm>
            <a:off x="3262313" y="3560763"/>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24" name="文本框 34"/>
          <p:cNvSpPr txBox="1">
            <a:spLocks noChangeArrowheads="1"/>
          </p:cNvSpPr>
          <p:nvPr/>
        </p:nvSpPr>
        <p:spPr bwMode="auto">
          <a:xfrm rot="4149897">
            <a:off x="4464051" y="3498850"/>
            <a:ext cx="501650"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25" name="文本框 36"/>
          <p:cNvSpPr txBox="1">
            <a:spLocks noChangeArrowheads="1"/>
          </p:cNvSpPr>
          <p:nvPr/>
        </p:nvSpPr>
        <p:spPr bwMode="auto">
          <a:xfrm rot="-1380000">
            <a:off x="3900488" y="1301750"/>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26" name="文本框 37"/>
          <p:cNvSpPr txBox="1">
            <a:spLocks noChangeArrowheads="1"/>
          </p:cNvSpPr>
          <p:nvPr/>
        </p:nvSpPr>
        <p:spPr bwMode="auto">
          <a:xfrm rot="-180000">
            <a:off x="4130675" y="2054225"/>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27" name="文本框 45"/>
          <p:cNvSpPr txBox="1">
            <a:spLocks noChangeArrowheads="1"/>
          </p:cNvSpPr>
          <p:nvPr/>
        </p:nvSpPr>
        <p:spPr bwMode="auto">
          <a:xfrm rot="-1380000">
            <a:off x="4460875" y="1323975"/>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28" name="文本框 46"/>
          <p:cNvSpPr txBox="1">
            <a:spLocks noChangeArrowheads="1"/>
          </p:cNvSpPr>
          <p:nvPr/>
        </p:nvSpPr>
        <p:spPr bwMode="auto">
          <a:xfrm rot="-1380000">
            <a:off x="4830763" y="1538288"/>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29" name="文本框 47"/>
          <p:cNvSpPr txBox="1">
            <a:spLocks noChangeArrowheads="1"/>
          </p:cNvSpPr>
          <p:nvPr/>
        </p:nvSpPr>
        <p:spPr bwMode="auto">
          <a:xfrm rot="-180000">
            <a:off x="5064125" y="2235200"/>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30" name="文本框 49"/>
          <p:cNvSpPr txBox="1">
            <a:spLocks noChangeArrowheads="1"/>
          </p:cNvSpPr>
          <p:nvPr/>
        </p:nvSpPr>
        <p:spPr bwMode="auto">
          <a:xfrm rot="-5350866">
            <a:off x="6310313" y="210978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31" name="文本框 50"/>
          <p:cNvSpPr txBox="1">
            <a:spLocks noChangeArrowheads="1"/>
          </p:cNvSpPr>
          <p:nvPr/>
        </p:nvSpPr>
        <p:spPr bwMode="auto">
          <a:xfrm rot="-170103">
            <a:off x="5589588" y="2590800"/>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32" name="文本框 51"/>
          <p:cNvSpPr txBox="1">
            <a:spLocks noChangeArrowheads="1"/>
          </p:cNvSpPr>
          <p:nvPr/>
        </p:nvSpPr>
        <p:spPr bwMode="auto">
          <a:xfrm rot="-5350866">
            <a:off x="5839620" y="3428206"/>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33" name="文本框 32"/>
          <p:cNvSpPr txBox="1">
            <a:spLocks noChangeArrowheads="1"/>
          </p:cNvSpPr>
          <p:nvPr/>
        </p:nvSpPr>
        <p:spPr bwMode="auto">
          <a:xfrm rot="1209897">
            <a:off x="1500188" y="2892425"/>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34" name="文本框 34"/>
          <p:cNvSpPr txBox="1">
            <a:spLocks noChangeArrowheads="1"/>
          </p:cNvSpPr>
          <p:nvPr/>
        </p:nvSpPr>
        <p:spPr bwMode="auto">
          <a:xfrm rot="4149897">
            <a:off x="2143126" y="3455987"/>
            <a:ext cx="501650"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35" name="文本框 36"/>
          <p:cNvSpPr txBox="1">
            <a:spLocks noChangeArrowheads="1"/>
          </p:cNvSpPr>
          <p:nvPr/>
        </p:nvSpPr>
        <p:spPr bwMode="auto">
          <a:xfrm rot="-1380000">
            <a:off x="1604963" y="3228975"/>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36" name="文本框 37"/>
          <p:cNvSpPr txBox="1">
            <a:spLocks noChangeArrowheads="1"/>
          </p:cNvSpPr>
          <p:nvPr/>
        </p:nvSpPr>
        <p:spPr bwMode="auto">
          <a:xfrm rot="1029897">
            <a:off x="2486025" y="2754313"/>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37" name="文本框 45"/>
          <p:cNvSpPr txBox="1">
            <a:spLocks noChangeArrowheads="1"/>
          </p:cNvSpPr>
          <p:nvPr/>
        </p:nvSpPr>
        <p:spPr bwMode="auto">
          <a:xfrm rot="-1380000">
            <a:off x="3162300" y="3146425"/>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38" name="文本框 46"/>
          <p:cNvSpPr txBox="1">
            <a:spLocks noChangeArrowheads="1"/>
          </p:cNvSpPr>
          <p:nvPr/>
        </p:nvSpPr>
        <p:spPr bwMode="auto">
          <a:xfrm rot="-170103">
            <a:off x="787400" y="1530350"/>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39" name="文本框 47"/>
          <p:cNvSpPr txBox="1">
            <a:spLocks noChangeArrowheads="1"/>
          </p:cNvSpPr>
          <p:nvPr/>
        </p:nvSpPr>
        <p:spPr bwMode="auto">
          <a:xfrm rot="1029897">
            <a:off x="828675" y="3400425"/>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40" name="文本框 49"/>
          <p:cNvSpPr txBox="1">
            <a:spLocks noChangeArrowheads="1"/>
          </p:cNvSpPr>
          <p:nvPr/>
        </p:nvSpPr>
        <p:spPr bwMode="auto">
          <a:xfrm rot="-170103">
            <a:off x="3009900" y="3836988"/>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41" name="文本框 50"/>
          <p:cNvSpPr txBox="1">
            <a:spLocks noChangeArrowheads="1"/>
          </p:cNvSpPr>
          <p:nvPr/>
        </p:nvSpPr>
        <p:spPr bwMode="auto">
          <a:xfrm rot="-170103">
            <a:off x="4157663" y="3170238"/>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42" name="文本框 51"/>
          <p:cNvSpPr txBox="1">
            <a:spLocks noChangeArrowheads="1"/>
          </p:cNvSpPr>
          <p:nvPr/>
        </p:nvSpPr>
        <p:spPr bwMode="auto">
          <a:xfrm rot="-170103">
            <a:off x="4324350" y="3929063"/>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43" name="文本框 32"/>
          <p:cNvSpPr txBox="1">
            <a:spLocks noChangeArrowheads="1"/>
          </p:cNvSpPr>
          <p:nvPr/>
        </p:nvSpPr>
        <p:spPr bwMode="auto">
          <a:xfrm rot="-5070842">
            <a:off x="316706" y="2035969"/>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44" name="文本框 34"/>
          <p:cNvSpPr txBox="1">
            <a:spLocks noChangeArrowheads="1"/>
          </p:cNvSpPr>
          <p:nvPr/>
        </p:nvSpPr>
        <p:spPr bwMode="auto">
          <a:xfrm rot="4149897">
            <a:off x="1339851" y="2159000"/>
            <a:ext cx="501650"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45" name="文本框 36"/>
          <p:cNvSpPr txBox="1">
            <a:spLocks noChangeArrowheads="1"/>
          </p:cNvSpPr>
          <p:nvPr/>
        </p:nvSpPr>
        <p:spPr bwMode="auto">
          <a:xfrm rot="-170103">
            <a:off x="1243013" y="1277938"/>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46" name="文本框 37"/>
          <p:cNvSpPr txBox="1">
            <a:spLocks noChangeArrowheads="1"/>
          </p:cNvSpPr>
          <p:nvPr/>
        </p:nvSpPr>
        <p:spPr bwMode="auto">
          <a:xfrm rot="1029897">
            <a:off x="1338263" y="1684338"/>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47" name="文本框 45"/>
          <p:cNvSpPr txBox="1">
            <a:spLocks noChangeArrowheads="1"/>
          </p:cNvSpPr>
          <p:nvPr/>
        </p:nvSpPr>
        <p:spPr bwMode="auto">
          <a:xfrm rot="-1380000">
            <a:off x="2117725" y="1146175"/>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48" name="文本框 46"/>
          <p:cNvSpPr txBox="1">
            <a:spLocks noChangeArrowheads="1"/>
          </p:cNvSpPr>
          <p:nvPr/>
        </p:nvSpPr>
        <p:spPr bwMode="auto">
          <a:xfrm rot="-1380000">
            <a:off x="2687638" y="1316038"/>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49" name="文本框 47"/>
          <p:cNvSpPr txBox="1">
            <a:spLocks noChangeArrowheads="1"/>
          </p:cNvSpPr>
          <p:nvPr/>
        </p:nvSpPr>
        <p:spPr bwMode="auto">
          <a:xfrm rot="-180000">
            <a:off x="2416175" y="1879600"/>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50" name="文本框 49"/>
          <p:cNvSpPr txBox="1">
            <a:spLocks noChangeArrowheads="1"/>
          </p:cNvSpPr>
          <p:nvPr/>
        </p:nvSpPr>
        <p:spPr bwMode="auto">
          <a:xfrm rot="-1380000">
            <a:off x="3276600" y="1538288"/>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51" name="文本框 50"/>
          <p:cNvSpPr txBox="1">
            <a:spLocks noChangeArrowheads="1"/>
          </p:cNvSpPr>
          <p:nvPr/>
        </p:nvSpPr>
        <p:spPr bwMode="auto">
          <a:xfrm rot="-1380000">
            <a:off x="2849563" y="2119313"/>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52" name="文本框 51"/>
          <p:cNvSpPr txBox="1">
            <a:spLocks noChangeArrowheads="1"/>
          </p:cNvSpPr>
          <p:nvPr/>
        </p:nvSpPr>
        <p:spPr bwMode="auto">
          <a:xfrm rot="-1380000">
            <a:off x="3484563" y="2255838"/>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53" name="文本框 32"/>
          <p:cNvSpPr txBox="1">
            <a:spLocks noChangeArrowheads="1"/>
          </p:cNvSpPr>
          <p:nvPr/>
        </p:nvSpPr>
        <p:spPr bwMode="auto">
          <a:xfrm rot="1209897">
            <a:off x="5114925" y="3538538"/>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54" name="文本框 34"/>
          <p:cNvSpPr txBox="1">
            <a:spLocks noChangeArrowheads="1"/>
          </p:cNvSpPr>
          <p:nvPr/>
        </p:nvSpPr>
        <p:spPr bwMode="auto">
          <a:xfrm rot="-1030866">
            <a:off x="6313488" y="3894138"/>
            <a:ext cx="501650"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55" name="文本框 36"/>
          <p:cNvSpPr txBox="1">
            <a:spLocks noChangeArrowheads="1"/>
          </p:cNvSpPr>
          <p:nvPr/>
        </p:nvSpPr>
        <p:spPr bwMode="auto">
          <a:xfrm rot="368503">
            <a:off x="5773738" y="2859088"/>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56" name="文本框 37"/>
          <p:cNvSpPr txBox="1">
            <a:spLocks noChangeArrowheads="1"/>
          </p:cNvSpPr>
          <p:nvPr/>
        </p:nvSpPr>
        <p:spPr bwMode="auto">
          <a:xfrm rot="829244">
            <a:off x="5284788" y="3973513"/>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57" name="文本框 45"/>
          <p:cNvSpPr txBox="1">
            <a:spLocks noChangeArrowheads="1"/>
          </p:cNvSpPr>
          <p:nvPr/>
        </p:nvSpPr>
        <p:spPr bwMode="auto">
          <a:xfrm rot="-4502722">
            <a:off x="6773070" y="2494756"/>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58" name="文本框 46"/>
          <p:cNvSpPr txBox="1">
            <a:spLocks noChangeArrowheads="1"/>
          </p:cNvSpPr>
          <p:nvPr/>
        </p:nvSpPr>
        <p:spPr bwMode="auto">
          <a:xfrm rot="2702238">
            <a:off x="7567613" y="306228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59" name="文本框 47"/>
          <p:cNvSpPr txBox="1">
            <a:spLocks noChangeArrowheads="1"/>
          </p:cNvSpPr>
          <p:nvPr/>
        </p:nvSpPr>
        <p:spPr bwMode="auto">
          <a:xfrm rot="-3456638">
            <a:off x="6742113" y="3402013"/>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60" name="文本框 49"/>
          <p:cNvSpPr txBox="1">
            <a:spLocks noChangeArrowheads="1"/>
          </p:cNvSpPr>
          <p:nvPr/>
        </p:nvSpPr>
        <p:spPr bwMode="auto">
          <a:xfrm rot="-3180423">
            <a:off x="1958181" y="2318544"/>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61" name="文本框 50"/>
          <p:cNvSpPr txBox="1">
            <a:spLocks noChangeArrowheads="1"/>
          </p:cNvSpPr>
          <p:nvPr/>
        </p:nvSpPr>
        <p:spPr bwMode="auto">
          <a:xfrm rot="-3640556">
            <a:off x="7237413" y="358933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62" name="文本框 51"/>
          <p:cNvSpPr txBox="1">
            <a:spLocks noChangeArrowheads="1"/>
          </p:cNvSpPr>
          <p:nvPr/>
        </p:nvSpPr>
        <p:spPr bwMode="auto">
          <a:xfrm rot="1549510">
            <a:off x="7754938" y="2174875"/>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63" name="文本框 32"/>
          <p:cNvSpPr txBox="1">
            <a:spLocks noChangeArrowheads="1"/>
          </p:cNvSpPr>
          <p:nvPr/>
        </p:nvSpPr>
        <p:spPr bwMode="auto">
          <a:xfrm rot="4190103">
            <a:off x="4287838" y="2506663"/>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64" name="文本框 34"/>
          <p:cNvSpPr txBox="1">
            <a:spLocks noChangeArrowheads="1"/>
          </p:cNvSpPr>
          <p:nvPr/>
        </p:nvSpPr>
        <p:spPr bwMode="auto">
          <a:xfrm rot="8340000">
            <a:off x="4922838" y="3138488"/>
            <a:ext cx="501650"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65" name="文本框 36"/>
          <p:cNvSpPr txBox="1">
            <a:spLocks noChangeArrowheads="1"/>
          </p:cNvSpPr>
          <p:nvPr/>
        </p:nvSpPr>
        <p:spPr bwMode="auto">
          <a:xfrm rot="-1160763">
            <a:off x="5773738" y="1751013"/>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66" name="文本框 37"/>
          <p:cNvSpPr txBox="1">
            <a:spLocks noChangeArrowheads="1"/>
          </p:cNvSpPr>
          <p:nvPr/>
        </p:nvSpPr>
        <p:spPr bwMode="auto">
          <a:xfrm rot="39237">
            <a:off x="5649913" y="2273300"/>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67" name="文本框 45"/>
          <p:cNvSpPr txBox="1">
            <a:spLocks noChangeArrowheads="1"/>
          </p:cNvSpPr>
          <p:nvPr/>
        </p:nvSpPr>
        <p:spPr bwMode="auto">
          <a:xfrm rot="-1160763">
            <a:off x="6334125" y="1773238"/>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68" name="文本框 46"/>
          <p:cNvSpPr txBox="1">
            <a:spLocks noChangeArrowheads="1"/>
          </p:cNvSpPr>
          <p:nvPr/>
        </p:nvSpPr>
        <p:spPr bwMode="auto">
          <a:xfrm rot="-1160763">
            <a:off x="6704013" y="1987550"/>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69" name="文本框 47"/>
          <p:cNvSpPr txBox="1">
            <a:spLocks noChangeArrowheads="1"/>
          </p:cNvSpPr>
          <p:nvPr/>
        </p:nvSpPr>
        <p:spPr bwMode="auto">
          <a:xfrm rot="39237">
            <a:off x="7185025" y="2457450"/>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70" name="文本框 49"/>
          <p:cNvSpPr txBox="1">
            <a:spLocks noChangeArrowheads="1"/>
          </p:cNvSpPr>
          <p:nvPr/>
        </p:nvSpPr>
        <p:spPr bwMode="auto">
          <a:xfrm rot="-1160763">
            <a:off x="7038975" y="2159000"/>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71" name="文本框 50"/>
          <p:cNvSpPr txBox="1">
            <a:spLocks noChangeArrowheads="1"/>
          </p:cNvSpPr>
          <p:nvPr/>
        </p:nvSpPr>
        <p:spPr bwMode="auto">
          <a:xfrm rot="-1160763">
            <a:off x="7488238" y="1933575"/>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72" name="文本框 51"/>
          <p:cNvSpPr txBox="1">
            <a:spLocks noChangeArrowheads="1"/>
          </p:cNvSpPr>
          <p:nvPr/>
        </p:nvSpPr>
        <p:spPr bwMode="auto">
          <a:xfrm rot="-1160763">
            <a:off x="7289800" y="2794000"/>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73" name="文本框 32"/>
          <p:cNvSpPr txBox="1">
            <a:spLocks noChangeArrowheads="1"/>
          </p:cNvSpPr>
          <p:nvPr/>
        </p:nvSpPr>
        <p:spPr bwMode="auto">
          <a:xfrm rot="4190103">
            <a:off x="2763838" y="3338513"/>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74" name="文本框 34"/>
          <p:cNvSpPr txBox="1">
            <a:spLocks noChangeArrowheads="1"/>
          </p:cNvSpPr>
          <p:nvPr/>
        </p:nvSpPr>
        <p:spPr bwMode="auto">
          <a:xfrm rot="8340000">
            <a:off x="3924300" y="2816225"/>
            <a:ext cx="501650"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75" name="文本框 36"/>
          <p:cNvSpPr txBox="1">
            <a:spLocks noChangeArrowheads="1"/>
          </p:cNvSpPr>
          <p:nvPr/>
        </p:nvSpPr>
        <p:spPr bwMode="auto">
          <a:xfrm rot="2810103">
            <a:off x="3807620" y="1729581"/>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76" name="文本框 37"/>
          <p:cNvSpPr txBox="1">
            <a:spLocks noChangeArrowheads="1"/>
          </p:cNvSpPr>
          <p:nvPr/>
        </p:nvSpPr>
        <p:spPr bwMode="auto">
          <a:xfrm rot="4010103">
            <a:off x="3807620" y="2272506"/>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77" name="文本框 45"/>
          <p:cNvSpPr txBox="1">
            <a:spLocks noChangeArrowheads="1"/>
          </p:cNvSpPr>
          <p:nvPr/>
        </p:nvSpPr>
        <p:spPr bwMode="auto">
          <a:xfrm rot="2810103">
            <a:off x="4373563" y="1757363"/>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78" name="文本框 46"/>
          <p:cNvSpPr txBox="1">
            <a:spLocks noChangeArrowheads="1"/>
          </p:cNvSpPr>
          <p:nvPr/>
        </p:nvSpPr>
        <p:spPr bwMode="auto">
          <a:xfrm rot="2810103">
            <a:off x="4741863" y="197008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79" name="文本框 47"/>
          <p:cNvSpPr txBox="1">
            <a:spLocks noChangeArrowheads="1"/>
          </p:cNvSpPr>
          <p:nvPr/>
        </p:nvSpPr>
        <p:spPr bwMode="auto">
          <a:xfrm rot="4010103">
            <a:off x="4741863" y="2513013"/>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80" name="文本框 49"/>
          <p:cNvSpPr txBox="1">
            <a:spLocks noChangeArrowheads="1"/>
          </p:cNvSpPr>
          <p:nvPr/>
        </p:nvSpPr>
        <p:spPr bwMode="auto">
          <a:xfrm rot="-1160763">
            <a:off x="6224588" y="2544763"/>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81" name="文本框 50"/>
          <p:cNvSpPr txBox="1">
            <a:spLocks noChangeArrowheads="1"/>
          </p:cNvSpPr>
          <p:nvPr/>
        </p:nvSpPr>
        <p:spPr bwMode="auto">
          <a:xfrm rot="4020000">
            <a:off x="5218113" y="263048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82" name="文本框 51"/>
          <p:cNvSpPr txBox="1">
            <a:spLocks noChangeArrowheads="1"/>
          </p:cNvSpPr>
          <p:nvPr/>
        </p:nvSpPr>
        <p:spPr bwMode="auto">
          <a:xfrm rot="-1160763">
            <a:off x="5599113" y="3219450"/>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83" name="文本框 32"/>
          <p:cNvSpPr txBox="1">
            <a:spLocks noChangeArrowheads="1"/>
          </p:cNvSpPr>
          <p:nvPr/>
        </p:nvSpPr>
        <p:spPr bwMode="auto">
          <a:xfrm rot="5400000">
            <a:off x="1135856" y="3223419"/>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84" name="文本框 34"/>
          <p:cNvSpPr txBox="1">
            <a:spLocks noChangeArrowheads="1"/>
          </p:cNvSpPr>
          <p:nvPr/>
        </p:nvSpPr>
        <p:spPr bwMode="auto">
          <a:xfrm rot="8340000">
            <a:off x="1881188" y="3552825"/>
            <a:ext cx="501650"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85" name="文本框 36"/>
          <p:cNvSpPr txBox="1">
            <a:spLocks noChangeArrowheads="1"/>
          </p:cNvSpPr>
          <p:nvPr/>
        </p:nvSpPr>
        <p:spPr bwMode="auto">
          <a:xfrm rot="2810103">
            <a:off x="1862138" y="273208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86" name="文本框 37"/>
          <p:cNvSpPr txBox="1">
            <a:spLocks noChangeArrowheads="1"/>
          </p:cNvSpPr>
          <p:nvPr/>
        </p:nvSpPr>
        <p:spPr bwMode="auto">
          <a:xfrm rot="5220000">
            <a:off x="2297113" y="3014663"/>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87" name="文本框 45"/>
          <p:cNvSpPr txBox="1">
            <a:spLocks noChangeArrowheads="1"/>
          </p:cNvSpPr>
          <p:nvPr/>
        </p:nvSpPr>
        <p:spPr bwMode="auto">
          <a:xfrm rot="2810103">
            <a:off x="2808288" y="274478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88" name="文本框 46"/>
          <p:cNvSpPr txBox="1">
            <a:spLocks noChangeArrowheads="1"/>
          </p:cNvSpPr>
          <p:nvPr/>
        </p:nvSpPr>
        <p:spPr bwMode="auto">
          <a:xfrm rot="4020000">
            <a:off x="700088" y="196373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89" name="文本框 47"/>
          <p:cNvSpPr txBox="1">
            <a:spLocks noChangeArrowheads="1"/>
          </p:cNvSpPr>
          <p:nvPr/>
        </p:nvSpPr>
        <p:spPr bwMode="auto">
          <a:xfrm rot="5220000">
            <a:off x="696120" y="2891631"/>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90" name="文本框 49"/>
          <p:cNvSpPr txBox="1">
            <a:spLocks noChangeArrowheads="1"/>
          </p:cNvSpPr>
          <p:nvPr/>
        </p:nvSpPr>
        <p:spPr bwMode="auto">
          <a:xfrm rot="4020000">
            <a:off x="2462213" y="3738563"/>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91" name="文本框 50"/>
          <p:cNvSpPr txBox="1">
            <a:spLocks noChangeArrowheads="1"/>
          </p:cNvSpPr>
          <p:nvPr/>
        </p:nvSpPr>
        <p:spPr bwMode="auto">
          <a:xfrm rot="4020000">
            <a:off x="3696495" y="3361531"/>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92" name="文本框 51"/>
          <p:cNvSpPr txBox="1">
            <a:spLocks noChangeArrowheads="1"/>
          </p:cNvSpPr>
          <p:nvPr/>
        </p:nvSpPr>
        <p:spPr bwMode="auto">
          <a:xfrm rot="4020000">
            <a:off x="4066381" y="3575844"/>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93" name="文本框 32"/>
          <p:cNvSpPr txBox="1">
            <a:spLocks noChangeArrowheads="1"/>
          </p:cNvSpPr>
          <p:nvPr/>
        </p:nvSpPr>
        <p:spPr bwMode="auto">
          <a:xfrm rot="-880739">
            <a:off x="514350" y="2514600"/>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94" name="文本框 34"/>
          <p:cNvSpPr txBox="1">
            <a:spLocks noChangeArrowheads="1"/>
          </p:cNvSpPr>
          <p:nvPr/>
        </p:nvSpPr>
        <p:spPr bwMode="auto">
          <a:xfrm rot="8340000">
            <a:off x="1254125" y="2592388"/>
            <a:ext cx="501650"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95" name="文本框 36"/>
          <p:cNvSpPr txBox="1">
            <a:spLocks noChangeArrowheads="1"/>
          </p:cNvSpPr>
          <p:nvPr/>
        </p:nvSpPr>
        <p:spPr bwMode="auto">
          <a:xfrm rot="4020000">
            <a:off x="1668463" y="1509713"/>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96" name="文本框 37"/>
          <p:cNvSpPr txBox="1">
            <a:spLocks noChangeArrowheads="1"/>
          </p:cNvSpPr>
          <p:nvPr/>
        </p:nvSpPr>
        <p:spPr bwMode="auto">
          <a:xfrm rot="5220000">
            <a:off x="1668463" y="205263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97" name="文本框 45"/>
          <p:cNvSpPr txBox="1">
            <a:spLocks noChangeArrowheads="1"/>
          </p:cNvSpPr>
          <p:nvPr/>
        </p:nvSpPr>
        <p:spPr bwMode="auto">
          <a:xfrm rot="2810103">
            <a:off x="2224881" y="1527969"/>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98" name="文本框 46"/>
          <p:cNvSpPr txBox="1">
            <a:spLocks noChangeArrowheads="1"/>
          </p:cNvSpPr>
          <p:nvPr/>
        </p:nvSpPr>
        <p:spPr bwMode="auto">
          <a:xfrm rot="2810103">
            <a:off x="2594770" y="1742281"/>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8999" name="文本框 47"/>
          <p:cNvSpPr txBox="1">
            <a:spLocks noChangeArrowheads="1"/>
          </p:cNvSpPr>
          <p:nvPr/>
        </p:nvSpPr>
        <p:spPr bwMode="auto">
          <a:xfrm rot="4010103">
            <a:off x="2328863" y="231298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00" name="文本框 49"/>
          <p:cNvSpPr txBox="1">
            <a:spLocks noChangeArrowheads="1"/>
          </p:cNvSpPr>
          <p:nvPr/>
        </p:nvSpPr>
        <p:spPr bwMode="auto">
          <a:xfrm rot="2810103">
            <a:off x="3186113" y="1970088"/>
            <a:ext cx="504825"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01" name="文本框 50"/>
          <p:cNvSpPr txBox="1">
            <a:spLocks noChangeArrowheads="1"/>
          </p:cNvSpPr>
          <p:nvPr/>
        </p:nvSpPr>
        <p:spPr bwMode="auto">
          <a:xfrm rot="2810103">
            <a:off x="3069431" y="2401094"/>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02" name="文本框 51"/>
          <p:cNvSpPr txBox="1">
            <a:spLocks noChangeArrowheads="1"/>
          </p:cNvSpPr>
          <p:nvPr/>
        </p:nvSpPr>
        <p:spPr bwMode="auto">
          <a:xfrm rot="2810103">
            <a:off x="3439320" y="2615406"/>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03" name="文本框 32"/>
          <p:cNvSpPr txBox="1">
            <a:spLocks noChangeArrowheads="1"/>
          </p:cNvSpPr>
          <p:nvPr/>
        </p:nvSpPr>
        <p:spPr bwMode="auto">
          <a:xfrm rot="5400000">
            <a:off x="4745831" y="3677444"/>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04" name="文本框 34"/>
          <p:cNvSpPr txBox="1">
            <a:spLocks noChangeArrowheads="1"/>
          </p:cNvSpPr>
          <p:nvPr/>
        </p:nvSpPr>
        <p:spPr bwMode="auto">
          <a:xfrm rot="3159237">
            <a:off x="5819776" y="4006850"/>
            <a:ext cx="501650"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05" name="文本框 36"/>
          <p:cNvSpPr txBox="1">
            <a:spLocks noChangeArrowheads="1"/>
          </p:cNvSpPr>
          <p:nvPr/>
        </p:nvSpPr>
        <p:spPr bwMode="auto">
          <a:xfrm rot="-1160763">
            <a:off x="6237288" y="2925763"/>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06" name="文本框 37"/>
          <p:cNvSpPr txBox="1">
            <a:spLocks noChangeArrowheads="1"/>
          </p:cNvSpPr>
          <p:nvPr/>
        </p:nvSpPr>
        <p:spPr bwMode="auto">
          <a:xfrm rot="39237">
            <a:off x="6237288" y="3468688"/>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07" name="文本框 45"/>
          <p:cNvSpPr txBox="1">
            <a:spLocks noChangeArrowheads="1"/>
          </p:cNvSpPr>
          <p:nvPr/>
        </p:nvSpPr>
        <p:spPr bwMode="auto">
          <a:xfrm rot="-1160763">
            <a:off x="6797675" y="2947988"/>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08" name="文本框 46"/>
          <p:cNvSpPr txBox="1">
            <a:spLocks noChangeArrowheads="1"/>
          </p:cNvSpPr>
          <p:nvPr/>
        </p:nvSpPr>
        <p:spPr bwMode="auto">
          <a:xfrm rot="-1160763">
            <a:off x="7167563" y="3162300"/>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09" name="文本框 47"/>
          <p:cNvSpPr txBox="1">
            <a:spLocks noChangeArrowheads="1"/>
          </p:cNvSpPr>
          <p:nvPr/>
        </p:nvSpPr>
        <p:spPr bwMode="auto">
          <a:xfrm rot="39237">
            <a:off x="6854825" y="3730625"/>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10" name="文本框 49"/>
          <p:cNvSpPr txBox="1">
            <a:spLocks noChangeArrowheads="1"/>
          </p:cNvSpPr>
          <p:nvPr/>
        </p:nvSpPr>
        <p:spPr bwMode="auto">
          <a:xfrm rot="-1160763">
            <a:off x="7688263" y="3452813"/>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11" name="文本框 50"/>
          <p:cNvSpPr txBox="1">
            <a:spLocks noChangeArrowheads="1"/>
          </p:cNvSpPr>
          <p:nvPr/>
        </p:nvSpPr>
        <p:spPr bwMode="auto">
          <a:xfrm rot="-1160763">
            <a:off x="7642225" y="3821113"/>
            <a:ext cx="506413"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12" name="文本框 51"/>
          <p:cNvSpPr txBox="1">
            <a:spLocks noChangeArrowheads="1"/>
          </p:cNvSpPr>
          <p:nvPr/>
        </p:nvSpPr>
        <p:spPr bwMode="auto">
          <a:xfrm rot="-1160763">
            <a:off x="6780213" y="1146175"/>
            <a:ext cx="506412" cy="168275"/>
          </a:xfrm>
          <a:prstGeom prst="rect">
            <a:avLst/>
          </a:prstGeom>
          <a:noFill/>
          <a:ln w="9525">
            <a:noFill/>
            <a:miter lim="800000"/>
            <a:headEnd/>
            <a:tailEnd/>
          </a:ln>
        </p:spPr>
        <p:txBody>
          <a:bodyPr wrap="none">
            <a:spAutoFit/>
          </a:bodyPr>
          <a:lstStyle/>
          <a:p>
            <a:pPr eaLnBrk="0" hangingPunct="0">
              <a:buFont typeface="Arial" charset="0"/>
              <a:buNone/>
            </a:pPr>
            <a:r>
              <a:rPr lang="zh-CN" altLang="zh-CN" sz="500">
                <a:solidFill>
                  <a:srgbClr val="F6FFEC"/>
                </a:solidFill>
              </a:rPr>
              <a:t>状元成才路</a:t>
            </a:r>
          </a:p>
        </p:txBody>
      </p:sp>
      <p:sp>
        <p:nvSpPr>
          <p:cNvPr id="39013" name="矩形 1"/>
          <p:cNvSpPr>
            <a:spLocks noChangeArrowheads="1"/>
          </p:cNvSpPr>
          <p:nvPr/>
        </p:nvSpPr>
        <p:spPr bwMode="auto">
          <a:xfrm>
            <a:off x="269875" y="1058863"/>
            <a:ext cx="8605838" cy="2678112"/>
          </a:xfrm>
          <a:prstGeom prst="rect">
            <a:avLst/>
          </a:prstGeom>
          <a:noFill/>
          <a:ln w="9525">
            <a:noFill/>
            <a:miter lim="800000"/>
            <a:headEnd/>
            <a:tailEnd/>
          </a:ln>
        </p:spPr>
        <p:txBody>
          <a:bodyPr>
            <a:spAutoFit/>
          </a:bodyPr>
          <a:lstStyle/>
          <a:p>
            <a:pPr>
              <a:lnSpc>
                <a:spcPct val="150000"/>
              </a:lnSpc>
              <a:buFont typeface="Arial" charset="0"/>
              <a:buNone/>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浙江的富春江久负盛名</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唐代许多大诗人都慕名来到这里</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挥毫泼墨</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留下了许多壮丽的诗作</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后人把它称为“唐诗之路”</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而这与吴均的《与朱元思书》不无关系。今天</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我们一起学习这篇佳作。</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Box 4"/>
          <p:cNvSpPr txBox="1">
            <a:spLocks noChangeArrowheads="1"/>
          </p:cNvSpPr>
          <p:nvPr/>
        </p:nvSpPr>
        <p:spPr bwMode="auto">
          <a:xfrm>
            <a:off x="325438" y="355600"/>
            <a:ext cx="8275637" cy="3784600"/>
          </a:xfrm>
          <a:prstGeom prst="rect">
            <a:avLst/>
          </a:prstGeom>
          <a:noFill/>
          <a:ln w="9525">
            <a:noFill/>
            <a:miter lim="800000"/>
            <a:headEnd/>
            <a:tailEnd/>
          </a:ln>
        </p:spPr>
        <p:txBody>
          <a:bodyPr>
            <a:spAutoFit/>
          </a:bodyPr>
          <a:lstStyle/>
          <a:p>
            <a:pPr algn="ctr">
              <a:lnSpc>
                <a:spcPct val="200000"/>
              </a:lnSpc>
              <a:buFont typeface="Arial" charset="0"/>
              <a:buNone/>
            </a:pPr>
            <a:r>
              <a:rPr lang="zh-CN" altLang="en-US" sz="4000" b="1">
                <a:latin typeface="楷体" pitchFamily="49" charset="-122"/>
                <a:ea typeface="楷体" pitchFamily="49" charset="-122"/>
              </a:rPr>
              <a:t>与朱元思书</a:t>
            </a:r>
          </a:p>
          <a:p>
            <a:pPr>
              <a:lnSpc>
                <a:spcPct val="200000"/>
              </a:lnSpc>
              <a:buFont typeface="Arial" charset="0"/>
              <a:buNone/>
            </a:pPr>
            <a:r>
              <a:rPr lang="zh-CN" altLang="en-US" sz="2400" b="1">
                <a:latin typeface="楷体" pitchFamily="49" charset="-122"/>
                <a:ea typeface="楷体" pitchFamily="49" charset="-122"/>
              </a:rPr>
              <a:t>　　</a:t>
            </a:r>
            <a:r>
              <a:rPr lang="zh-CN" altLang="en-US" sz="2800" b="1">
                <a:latin typeface="楷体" pitchFamily="49" charset="-122"/>
                <a:ea typeface="楷体" pitchFamily="49" charset="-122"/>
              </a:rPr>
              <a:t>风烟</a:t>
            </a:r>
            <a:r>
              <a:rPr lang="zh-CN" altLang="en-US" sz="2800" b="1" u="sng">
                <a:solidFill>
                  <a:srgbClr val="FF0000"/>
                </a:solidFill>
                <a:latin typeface="楷体" pitchFamily="49" charset="-122"/>
                <a:ea typeface="楷体" pitchFamily="49" charset="-122"/>
              </a:rPr>
              <a:t>俱</a:t>
            </a:r>
            <a:r>
              <a:rPr lang="zh-CN" altLang="en-US" sz="2800" b="1">
                <a:latin typeface="楷体" pitchFamily="49" charset="-122"/>
                <a:ea typeface="楷体" pitchFamily="49" charset="-122"/>
              </a:rPr>
              <a:t>净，天山</a:t>
            </a:r>
            <a:r>
              <a:rPr lang="zh-CN" altLang="en-US" sz="2800" b="1" u="sng">
                <a:solidFill>
                  <a:srgbClr val="FF0000"/>
                </a:solidFill>
                <a:latin typeface="楷体" pitchFamily="49" charset="-122"/>
                <a:ea typeface="楷体" pitchFamily="49" charset="-122"/>
              </a:rPr>
              <a:t>共色</a:t>
            </a:r>
            <a:r>
              <a:rPr lang="zh-CN" altLang="en-US" sz="2800" b="1">
                <a:latin typeface="楷体" pitchFamily="49" charset="-122"/>
                <a:ea typeface="楷体" pitchFamily="49" charset="-122"/>
              </a:rPr>
              <a:t>。</a:t>
            </a:r>
            <a:r>
              <a:rPr lang="zh-CN" altLang="en-US" sz="2800" b="1" u="sng">
                <a:solidFill>
                  <a:srgbClr val="FF0000"/>
                </a:solidFill>
                <a:latin typeface="楷体" pitchFamily="49" charset="-122"/>
                <a:ea typeface="楷体" pitchFamily="49" charset="-122"/>
              </a:rPr>
              <a:t>从</a:t>
            </a:r>
            <a:r>
              <a:rPr lang="zh-CN" altLang="en-US" sz="2800" b="1">
                <a:latin typeface="楷体" pitchFamily="49" charset="-122"/>
                <a:ea typeface="楷体" pitchFamily="49" charset="-122"/>
              </a:rPr>
              <a:t>流飘荡，任意</a:t>
            </a:r>
            <a:r>
              <a:rPr lang="zh-CN" altLang="en-US" sz="2800" b="1" u="sng">
                <a:solidFill>
                  <a:srgbClr val="FF0000"/>
                </a:solidFill>
                <a:latin typeface="楷体" pitchFamily="49" charset="-122"/>
                <a:ea typeface="楷体" pitchFamily="49" charset="-122"/>
              </a:rPr>
              <a:t>东西</a:t>
            </a:r>
            <a:r>
              <a:rPr lang="zh-CN" altLang="en-US" sz="2800" b="1">
                <a:latin typeface="楷体" pitchFamily="49" charset="-122"/>
                <a:ea typeface="楷体" pitchFamily="49" charset="-122"/>
              </a:rPr>
              <a:t>。</a:t>
            </a:r>
            <a:endParaRPr lang="en-US" altLang="zh-CN" sz="2800" b="1">
              <a:latin typeface="楷体" pitchFamily="49" charset="-122"/>
              <a:ea typeface="楷体" pitchFamily="49" charset="-122"/>
            </a:endParaRPr>
          </a:p>
          <a:p>
            <a:pPr>
              <a:lnSpc>
                <a:spcPct val="200000"/>
              </a:lnSpc>
              <a:buFont typeface="Arial" charset="0"/>
              <a:buNone/>
            </a:pPr>
            <a:endParaRPr lang="en-US" altLang="zh-CN" sz="2400" b="1">
              <a:latin typeface="楷体" pitchFamily="49" charset="-122"/>
              <a:ea typeface="楷体" pitchFamily="49" charset="-122"/>
            </a:endParaRPr>
          </a:p>
          <a:p>
            <a:pPr>
              <a:lnSpc>
                <a:spcPct val="200000"/>
              </a:lnSpc>
              <a:buFont typeface="Arial" charset="0"/>
              <a:buNone/>
            </a:pPr>
            <a:r>
              <a:rPr lang="zh-CN" altLang="en-US" sz="2800" b="1">
                <a:latin typeface="楷体" pitchFamily="49" charset="-122"/>
                <a:ea typeface="楷体" pitchFamily="49" charset="-122"/>
              </a:rPr>
              <a:t>自富阳</a:t>
            </a:r>
            <a:r>
              <a:rPr lang="zh-CN" altLang="en-US" sz="2800" b="1" u="sng">
                <a:solidFill>
                  <a:srgbClr val="FF0000"/>
                </a:solidFill>
                <a:latin typeface="楷体" pitchFamily="49" charset="-122"/>
                <a:ea typeface="楷体" pitchFamily="49" charset="-122"/>
              </a:rPr>
              <a:t>至</a:t>
            </a:r>
            <a:r>
              <a:rPr lang="zh-CN" altLang="en-US" sz="2800" b="1">
                <a:latin typeface="楷体" pitchFamily="49" charset="-122"/>
                <a:ea typeface="楷体" pitchFamily="49" charset="-122"/>
              </a:rPr>
              <a:t>桐庐一百</a:t>
            </a:r>
            <a:r>
              <a:rPr lang="zh-CN" altLang="en-US" sz="2800" b="1" u="sng">
                <a:solidFill>
                  <a:srgbClr val="FF0000"/>
                </a:solidFill>
                <a:latin typeface="楷体" pitchFamily="49" charset="-122"/>
                <a:ea typeface="楷体" pitchFamily="49" charset="-122"/>
              </a:rPr>
              <a:t>许</a:t>
            </a:r>
            <a:r>
              <a:rPr lang="zh-CN" altLang="en-US" sz="2800" b="1">
                <a:latin typeface="楷体" pitchFamily="49" charset="-122"/>
                <a:ea typeface="楷体" pitchFamily="49" charset="-122"/>
              </a:rPr>
              <a:t>里，奇山异水，天下独</a:t>
            </a:r>
            <a:r>
              <a:rPr lang="zh-CN" altLang="en-US" sz="2800" b="1" u="sng">
                <a:solidFill>
                  <a:srgbClr val="FF0000"/>
                </a:solidFill>
                <a:latin typeface="楷体" pitchFamily="49" charset="-122"/>
                <a:ea typeface="楷体" pitchFamily="49" charset="-122"/>
              </a:rPr>
              <a:t>绝</a:t>
            </a:r>
            <a:r>
              <a:rPr lang="zh-CN" altLang="en-US" sz="2800" b="1">
                <a:solidFill>
                  <a:srgbClr val="FF0000"/>
                </a:solidFill>
                <a:latin typeface="楷体" pitchFamily="49" charset="-122"/>
                <a:ea typeface="楷体" pitchFamily="49" charset="-122"/>
              </a:rPr>
              <a:t>。</a:t>
            </a:r>
            <a:endParaRPr lang="en-US" altLang="zh-CN" sz="2400" b="1">
              <a:latin typeface="楷体" pitchFamily="49" charset="-122"/>
              <a:ea typeface="楷体" pitchFamily="49" charset="-122"/>
            </a:endParaRPr>
          </a:p>
        </p:txBody>
      </p:sp>
      <p:sp>
        <p:nvSpPr>
          <p:cNvPr id="21511" name="文本框 1">
            <a:extLst>
              <a:ext uri="{FF2B5EF4-FFF2-40B4-BE49-F238E27FC236}"/>
            </a:extLst>
          </p:cNvPr>
          <p:cNvSpPr txBox="1">
            <a:spLocks noChangeArrowheads="1"/>
          </p:cNvSpPr>
          <p:nvPr/>
        </p:nvSpPr>
        <p:spPr bwMode="auto">
          <a:xfrm>
            <a:off x="1476375" y="1493838"/>
            <a:ext cx="1079500" cy="40005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zh-CN" sz="2000" dirty="0">
                <a:solidFill>
                  <a:srgbClr val="0000FF"/>
                </a:solidFill>
                <a:latin typeface="黑体" pitchFamily="49" charset="-122"/>
                <a:ea typeface="黑体" pitchFamily="49" charset="-122"/>
                <a:sym typeface="微软雅黑" pitchFamily="34" charset="-122"/>
              </a:rPr>
              <a:t>全</a:t>
            </a:r>
            <a:r>
              <a:rPr lang="zh-CN" altLang="en-US" sz="2000" dirty="0">
                <a:solidFill>
                  <a:srgbClr val="0000FF"/>
                </a:solidFill>
                <a:latin typeface="黑体" pitchFamily="49" charset="-122"/>
                <a:ea typeface="黑体" pitchFamily="49" charset="-122"/>
                <a:sym typeface="微软雅黑" pitchFamily="34" charset="-122"/>
              </a:rPr>
              <a:t>，</a:t>
            </a:r>
            <a:r>
              <a:rPr lang="zh-CN" altLang="zh-CN" sz="2000" dirty="0">
                <a:solidFill>
                  <a:srgbClr val="0000FF"/>
                </a:solidFill>
                <a:latin typeface="黑体" pitchFamily="49" charset="-122"/>
                <a:ea typeface="黑体" pitchFamily="49" charset="-122"/>
                <a:sym typeface="微软雅黑" pitchFamily="34" charset="-122"/>
              </a:rPr>
              <a:t>都。</a:t>
            </a:r>
            <a:endParaRPr lang="zh-CN" altLang="en-US" sz="2000" dirty="0">
              <a:latin typeface="楷体" pitchFamily="49" charset="-122"/>
              <a:ea typeface="楷体" pitchFamily="49" charset="-122"/>
            </a:endParaRPr>
          </a:p>
        </p:txBody>
      </p:sp>
      <p:sp>
        <p:nvSpPr>
          <p:cNvPr id="21512" name="文本框 2">
            <a:extLst>
              <a:ext uri="{FF2B5EF4-FFF2-40B4-BE49-F238E27FC236}"/>
            </a:extLst>
          </p:cNvPr>
          <p:cNvSpPr txBox="1">
            <a:spLocks noChangeArrowheads="1"/>
          </p:cNvSpPr>
          <p:nvPr/>
        </p:nvSpPr>
        <p:spPr bwMode="auto">
          <a:xfrm>
            <a:off x="3125788" y="1524000"/>
            <a:ext cx="1590675" cy="40005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zh-CN" sz="2000" dirty="0">
                <a:solidFill>
                  <a:srgbClr val="0000FF"/>
                </a:solidFill>
                <a:latin typeface="黑体" pitchFamily="49" charset="-122"/>
                <a:ea typeface="黑体" pitchFamily="49" charset="-122"/>
              </a:rPr>
              <a:t>同样的颜色。</a:t>
            </a:r>
            <a:endParaRPr lang="zh-CN" altLang="en-US" sz="2000" dirty="0">
              <a:solidFill>
                <a:srgbClr val="0000FF"/>
              </a:solidFill>
              <a:latin typeface="黑体" pitchFamily="49" charset="-122"/>
              <a:ea typeface="黑体" pitchFamily="49" charset="-122"/>
            </a:endParaRPr>
          </a:p>
        </p:txBody>
      </p:sp>
      <p:sp>
        <p:nvSpPr>
          <p:cNvPr id="21513" name="文本框 3">
            <a:extLst>
              <a:ext uri="{FF2B5EF4-FFF2-40B4-BE49-F238E27FC236}"/>
            </a:extLst>
          </p:cNvPr>
          <p:cNvSpPr txBox="1">
            <a:spLocks noChangeArrowheads="1"/>
          </p:cNvSpPr>
          <p:nvPr/>
        </p:nvSpPr>
        <p:spPr bwMode="auto">
          <a:xfrm>
            <a:off x="4316413" y="2355850"/>
            <a:ext cx="1090612" cy="40005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zh-CN" sz="2000" dirty="0">
                <a:solidFill>
                  <a:srgbClr val="0000FF"/>
                </a:solidFill>
                <a:latin typeface="黑体" pitchFamily="49" charset="-122"/>
                <a:ea typeface="黑体" pitchFamily="49" charset="-122"/>
              </a:rPr>
              <a:t>跟、随。</a:t>
            </a:r>
            <a:endParaRPr lang="zh-CN" altLang="en-US" sz="2000" dirty="0">
              <a:solidFill>
                <a:srgbClr val="0000FF"/>
              </a:solidFill>
              <a:latin typeface="黑体" pitchFamily="49" charset="-122"/>
              <a:ea typeface="黑体" pitchFamily="49" charset="-122"/>
            </a:endParaRPr>
          </a:p>
        </p:txBody>
      </p:sp>
      <p:sp>
        <p:nvSpPr>
          <p:cNvPr id="21514" name="文本框 4">
            <a:extLst>
              <a:ext uri="{FF2B5EF4-FFF2-40B4-BE49-F238E27FC236}"/>
            </a:extLst>
          </p:cNvPr>
          <p:cNvSpPr txBox="1">
            <a:spLocks noChangeArrowheads="1"/>
          </p:cNvSpPr>
          <p:nvPr/>
        </p:nvSpPr>
        <p:spPr bwMode="auto">
          <a:xfrm>
            <a:off x="6732588" y="1493838"/>
            <a:ext cx="1511300" cy="40005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zh-CN" sz="2000" dirty="0">
                <a:solidFill>
                  <a:srgbClr val="0000FF"/>
                </a:solidFill>
                <a:latin typeface="黑体" pitchFamily="49" charset="-122"/>
                <a:ea typeface="黑体" pitchFamily="49" charset="-122"/>
              </a:rPr>
              <a:t>向东或向西。</a:t>
            </a:r>
            <a:endParaRPr lang="zh-CN" altLang="en-US" sz="2000" dirty="0">
              <a:solidFill>
                <a:srgbClr val="0000FF"/>
              </a:solidFill>
              <a:latin typeface="黑体" pitchFamily="49" charset="-122"/>
              <a:ea typeface="黑体" pitchFamily="49" charset="-122"/>
            </a:endParaRPr>
          </a:p>
        </p:txBody>
      </p:sp>
      <p:sp>
        <p:nvSpPr>
          <p:cNvPr id="21515" name="文本框 5">
            <a:extLst>
              <a:ext uri="{FF2B5EF4-FFF2-40B4-BE49-F238E27FC236}"/>
            </a:extLst>
          </p:cNvPr>
          <p:cNvSpPr txBox="1">
            <a:spLocks noChangeArrowheads="1"/>
          </p:cNvSpPr>
          <p:nvPr/>
        </p:nvSpPr>
        <p:spPr bwMode="auto">
          <a:xfrm>
            <a:off x="2916238" y="3094038"/>
            <a:ext cx="1258887" cy="40005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en-US" altLang="zh-CN" sz="2000" dirty="0" err="1">
                <a:solidFill>
                  <a:srgbClr val="0000FF"/>
                </a:solidFill>
                <a:latin typeface="黑体" pitchFamily="49" charset="-122"/>
                <a:ea typeface="黑体" pitchFamily="49" charset="-122"/>
              </a:rPr>
              <a:t>表示约数</a:t>
            </a:r>
            <a:r>
              <a:rPr lang="en-US" altLang="zh-CN" sz="2000" dirty="0">
                <a:solidFill>
                  <a:srgbClr val="0000FF"/>
                </a:solidFill>
                <a:latin typeface="黑体" pitchFamily="49" charset="-122"/>
                <a:ea typeface="黑体" pitchFamily="49" charset="-122"/>
              </a:rPr>
              <a:t>。</a:t>
            </a:r>
            <a:endParaRPr lang="en-US" altLang="zh-CN" sz="2000" dirty="0">
              <a:latin typeface="楷体" pitchFamily="49" charset="-122"/>
              <a:ea typeface="楷体" pitchFamily="49" charset="-122"/>
            </a:endParaRPr>
          </a:p>
        </p:txBody>
      </p:sp>
      <p:sp>
        <p:nvSpPr>
          <p:cNvPr id="21516" name="文本框 6">
            <a:extLst>
              <a:ext uri="{FF2B5EF4-FFF2-40B4-BE49-F238E27FC236}"/>
            </a:extLst>
          </p:cNvPr>
          <p:cNvSpPr txBox="1">
            <a:spLocks noChangeArrowheads="1"/>
          </p:cNvSpPr>
          <p:nvPr/>
        </p:nvSpPr>
        <p:spPr bwMode="auto">
          <a:xfrm>
            <a:off x="1446213" y="3957638"/>
            <a:ext cx="569912" cy="40005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en-US" altLang="zh-CN" sz="2000" dirty="0">
                <a:solidFill>
                  <a:srgbClr val="0000FF"/>
                </a:solidFill>
                <a:latin typeface="黑体" pitchFamily="49" charset="-122"/>
                <a:ea typeface="黑体" pitchFamily="49" charset="-122"/>
              </a:rPr>
              <a:t>到。</a:t>
            </a:r>
            <a:endParaRPr lang="en-US" altLang="zh-CN" sz="2000" dirty="0">
              <a:latin typeface="楷体" pitchFamily="49" charset="-122"/>
              <a:ea typeface="楷体" pitchFamily="49" charset="-122"/>
            </a:endParaRPr>
          </a:p>
        </p:txBody>
      </p:sp>
      <p:sp>
        <p:nvSpPr>
          <p:cNvPr id="21517" name="文本框 7">
            <a:extLst>
              <a:ext uri="{FF2B5EF4-FFF2-40B4-BE49-F238E27FC236}"/>
            </a:extLst>
          </p:cNvPr>
          <p:cNvSpPr txBox="1">
            <a:spLocks noChangeArrowheads="1"/>
          </p:cNvSpPr>
          <p:nvPr/>
        </p:nvSpPr>
        <p:spPr bwMode="auto">
          <a:xfrm>
            <a:off x="6615113" y="3971925"/>
            <a:ext cx="1466850" cy="400050"/>
          </a:xfrm>
          <a:prstGeom prst="rect">
            <a:avLst/>
          </a:prstGeom>
          <a:solidFill>
            <a:schemeClr val="accent6">
              <a:lumMod val="20000"/>
              <a:lumOff val="80000"/>
            </a:schemeClr>
          </a:solidFill>
          <a:ln>
            <a:noFill/>
          </a:ln>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en-US" altLang="zh-CN" sz="2000" dirty="0" err="1">
                <a:solidFill>
                  <a:srgbClr val="0000FF"/>
                </a:solidFill>
                <a:latin typeface="黑体" pitchFamily="49" charset="-122"/>
                <a:ea typeface="黑体" pitchFamily="49" charset="-122"/>
                <a:sym typeface="微软雅黑" pitchFamily="34" charset="-122"/>
              </a:rPr>
              <a:t>独一无二</a:t>
            </a:r>
            <a:r>
              <a:rPr lang="en-US" altLang="zh-CN" sz="2000" dirty="0">
                <a:solidFill>
                  <a:srgbClr val="0000FF"/>
                </a:solidFill>
                <a:latin typeface="黑体" pitchFamily="49" charset="-122"/>
                <a:ea typeface="黑体" pitchFamily="49" charset="-122"/>
                <a:sym typeface="微软雅黑" pitchFamily="34" charset="-122"/>
              </a:rPr>
              <a:t>。</a:t>
            </a:r>
            <a:endParaRPr lang="en-US" altLang="zh-CN" sz="2000" dirty="0">
              <a:latin typeface="楷体" pitchFamily="49" charset="-122"/>
              <a:ea typeface="楷体" pitchFamily="49" charset="-122"/>
            </a:endParaRPr>
          </a:p>
        </p:txBody>
      </p:sp>
      <p:grpSp>
        <p:nvGrpSpPr>
          <p:cNvPr id="49161" name="组合 15"/>
          <p:cNvGrpSpPr>
            <a:grpSpLocks/>
          </p:cNvGrpSpPr>
          <p:nvPr/>
        </p:nvGrpSpPr>
        <p:grpSpPr bwMode="auto">
          <a:xfrm>
            <a:off x="44450" y="-39688"/>
            <a:ext cx="2006600" cy="522288"/>
            <a:chOff x="70" y="-63"/>
            <a:chExt cx="3160" cy="824"/>
          </a:xfrm>
        </p:grpSpPr>
        <p:sp>
          <p:nvSpPr>
            <p:cNvPr id="49162"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精读细研</a:t>
              </a:r>
            </a:p>
          </p:txBody>
        </p:sp>
        <p:cxnSp>
          <p:nvCxnSpPr>
            <p:cNvPr id="17"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animEffect transition="in" filter="blinds(horizontal)">
                                      <p:cBhvr>
                                        <p:cTn id="7" dur="500"/>
                                        <p:tgtEl>
                                          <p:spTgt spid="215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12"/>
                                        </p:tgtEl>
                                        <p:attrNameLst>
                                          <p:attrName>style.visibility</p:attrName>
                                        </p:attrNameLst>
                                      </p:cBhvr>
                                      <p:to>
                                        <p:strVal val="visible"/>
                                      </p:to>
                                    </p:set>
                                    <p:animEffect transition="in" filter="blinds(horizontal)">
                                      <p:cBhvr>
                                        <p:cTn id="12" dur="500"/>
                                        <p:tgtEl>
                                          <p:spTgt spid="215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513"/>
                                        </p:tgtEl>
                                        <p:attrNameLst>
                                          <p:attrName>style.visibility</p:attrName>
                                        </p:attrNameLst>
                                      </p:cBhvr>
                                      <p:to>
                                        <p:strVal val="visible"/>
                                      </p:to>
                                    </p:set>
                                    <p:animEffect transition="in" filter="blinds(horizontal)">
                                      <p:cBhvr>
                                        <p:cTn id="17" dur="500"/>
                                        <p:tgtEl>
                                          <p:spTgt spid="215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514"/>
                                        </p:tgtEl>
                                        <p:attrNameLst>
                                          <p:attrName>style.visibility</p:attrName>
                                        </p:attrNameLst>
                                      </p:cBhvr>
                                      <p:to>
                                        <p:strVal val="visible"/>
                                      </p:to>
                                    </p:set>
                                    <p:animEffect transition="in" filter="blinds(horizontal)">
                                      <p:cBhvr>
                                        <p:cTn id="22" dur="500"/>
                                        <p:tgtEl>
                                          <p:spTgt spid="215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516"/>
                                        </p:tgtEl>
                                        <p:attrNameLst>
                                          <p:attrName>style.visibility</p:attrName>
                                        </p:attrNameLst>
                                      </p:cBhvr>
                                      <p:to>
                                        <p:strVal val="visible"/>
                                      </p:to>
                                    </p:set>
                                    <p:animEffect transition="in" filter="blinds(horizontal)">
                                      <p:cBhvr>
                                        <p:cTn id="27" dur="500"/>
                                        <p:tgtEl>
                                          <p:spTgt spid="2151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515"/>
                                        </p:tgtEl>
                                        <p:attrNameLst>
                                          <p:attrName>style.visibility</p:attrName>
                                        </p:attrNameLst>
                                      </p:cBhvr>
                                      <p:to>
                                        <p:strVal val="visible"/>
                                      </p:to>
                                    </p:set>
                                    <p:animEffect transition="in" filter="blinds(horizontal)">
                                      <p:cBhvr>
                                        <p:cTn id="32" dur="500"/>
                                        <p:tgtEl>
                                          <p:spTgt spid="215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1517"/>
                                        </p:tgtEl>
                                        <p:attrNameLst>
                                          <p:attrName>style.visibility</p:attrName>
                                        </p:attrNameLst>
                                      </p:cBhvr>
                                      <p:to>
                                        <p:strVal val="visible"/>
                                      </p:to>
                                    </p:set>
                                    <p:animEffect transition="in" filter="blinds(horizontal)">
                                      <p:cBhvr>
                                        <p:cTn id="37" dur="500"/>
                                        <p:tgtEl>
                                          <p:spTgt spid="21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p:bldP spid="21512" grpId="0" animBg="1"/>
      <p:bldP spid="21513" grpId="0" animBg="1"/>
      <p:bldP spid="21514" grpId="0" animBg="1"/>
      <p:bldP spid="21515" grpId="0" animBg="1"/>
      <p:bldP spid="21516" grpId="0" animBg="1"/>
      <p:bldP spid="215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组合 15"/>
          <p:cNvGrpSpPr>
            <a:grpSpLocks/>
          </p:cNvGrpSpPr>
          <p:nvPr/>
        </p:nvGrpSpPr>
        <p:grpSpPr bwMode="auto">
          <a:xfrm>
            <a:off x="44450" y="-39688"/>
            <a:ext cx="2006600" cy="522288"/>
            <a:chOff x="70" y="-63"/>
            <a:chExt cx="3160" cy="824"/>
          </a:xfrm>
        </p:grpSpPr>
        <p:sp>
          <p:nvSpPr>
            <p:cNvPr id="51203"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精读细研</a:t>
              </a:r>
            </a:p>
          </p:txBody>
        </p:sp>
        <p:cxnSp>
          <p:nvCxnSpPr>
            <p:cNvPr id="11"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51202" name="矩形 1"/>
          <p:cNvSpPr>
            <a:spLocks noChangeArrowheads="1"/>
          </p:cNvSpPr>
          <p:nvPr/>
        </p:nvSpPr>
        <p:spPr bwMode="auto">
          <a:xfrm>
            <a:off x="469900" y="1117600"/>
            <a:ext cx="8204200" cy="2678113"/>
          </a:xfrm>
          <a:prstGeom prst="rect">
            <a:avLst/>
          </a:prstGeom>
          <a:noFill/>
          <a:ln w="9525">
            <a:noFill/>
            <a:miter lim="800000"/>
            <a:headEnd/>
            <a:tailEnd/>
          </a:ln>
        </p:spPr>
        <p:txBody>
          <a:bodyPr>
            <a:spAutoFit/>
          </a:bodyPr>
          <a:lstStyle/>
          <a:p>
            <a:pPr>
              <a:lnSpc>
                <a:spcPct val="150000"/>
              </a:lnSpc>
              <a:buFont typeface="Arial" charset="0"/>
              <a:buNone/>
            </a:pPr>
            <a:r>
              <a:rPr lang="zh-CN" altLang="en-US" sz="2800" b="1">
                <a:solidFill>
                  <a:srgbClr val="0000FF"/>
                </a:solidFill>
                <a:latin typeface="楷体" pitchFamily="49" charset="-122"/>
                <a:ea typeface="楷体" pitchFamily="49" charset="-122"/>
              </a:rPr>
              <a:t>    </a:t>
            </a:r>
            <a:r>
              <a:rPr lang="zh-CN" altLang="en-US" sz="2800" b="1">
                <a:solidFill>
                  <a:srgbClr val="FF0000"/>
                </a:solidFill>
                <a:latin typeface="楷体" pitchFamily="49" charset="-122"/>
                <a:ea typeface="楷体" pitchFamily="49" charset="-122"/>
              </a:rPr>
              <a:t>译：</a:t>
            </a:r>
            <a:r>
              <a:rPr lang="zh-CN" altLang="en-US" sz="2800" b="1">
                <a:latin typeface="楷体" pitchFamily="49" charset="-122"/>
                <a:ea typeface="楷体" pitchFamily="49" charset="-122"/>
              </a:rPr>
              <a:t>没有一丝风，烟雾都消散尽净，天空和远山呈现出相同的颜色。（我乘船）随着江流飘流荡漾，任凭船儿东西漂泊。从富阳县到桐庐县（相距）一百里左右，奇山异水，是天下绝无仅有的。</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文本框 99"/>
          <p:cNvSpPr txBox="1">
            <a:spLocks noChangeArrowheads="1"/>
          </p:cNvSpPr>
          <p:nvPr/>
        </p:nvSpPr>
        <p:spPr bwMode="auto">
          <a:xfrm>
            <a:off x="539750" y="627063"/>
            <a:ext cx="8064500" cy="954087"/>
          </a:xfrm>
          <a:prstGeom prst="rect">
            <a:avLst/>
          </a:prstGeom>
          <a:noFill/>
          <a:ln w="9525">
            <a:noFill/>
            <a:miter lim="800000"/>
            <a:headEnd/>
            <a:tailEnd/>
          </a:ln>
        </p:spPr>
        <p:txBody>
          <a:bodyPr>
            <a:spAutoFit/>
          </a:bodyPr>
          <a:lstStyle/>
          <a:p>
            <a:pPr>
              <a:buFont typeface="Arial" charset="0"/>
              <a:buNone/>
            </a:pPr>
            <a:r>
              <a:rPr lang="en-US" altLang="zh-CN" sz="2800" b="1">
                <a:solidFill>
                  <a:srgbClr val="000000"/>
                </a:solidFill>
                <a:latin typeface="宋体" charset="-122"/>
              </a:rPr>
              <a:t>1.</a:t>
            </a:r>
            <a:r>
              <a:rPr lang="zh-CN" altLang="zh-CN" sz="2800" b="1">
                <a:solidFill>
                  <a:srgbClr val="000000"/>
                </a:solidFill>
                <a:latin typeface="宋体" charset="-122"/>
              </a:rPr>
              <a:t>第一节除了总写富春江</a:t>
            </a:r>
            <a:r>
              <a:rPr lang="zh-CN" altLang="en-US" sz="2800" b="1">
                <a:solidFill>
                  <a:srgbClr val="000000"/>
                </a:solidFill>
                <a:latin typeface="宋体" charset="-122"/>
              </a:rPr>
              <a:t>“奇山异水，天下独绝”，</a:t>
            </a:r>
            <a:r>
              <a:rPr lang="zh-CN" altLang="zh-CN" sz="2800" b="1">
                <a:solidFill>
                  <a:srgbClr val="000000"/>
                </a:solidFill>
                <a:latin typeface="宋体" charset="-122"/>
              </a:rPr>
              <a:t>还写了什么</a:t>
            </a:r>
            <a:r>
              <a:rPr lang="zh-CN" altLang="en-US" sz="2800" b="1">
                <a:solidFill>
                  <a:srgbClr val="000000"/>
                </a:solidFill>
                <a:latin typeface="宋体" charset="-122"/>
              </a:rPr>
              <a:t>？</a:t>
            </a:r>
            <a:endParaRPr lang="zh-CN" altLang="en-US" sz="2800" b="1">
              <a:solidFill>
                <a:srgbClr val="FF0000"/>
              </a:solidFill>
              <a:latin typeface="宋体" charset="-122"/>
            </a:endParaRPr>
          </a:p>
        </p:txBody>
      </p:sp>
      <p:sp>
        <p:nvSpPr>
          <p:cNvPr id="3" name="文本框 2"/>
          <p:cNvSpPr txBox="1">
            <a:spLocks noChangeArrowheads="1"/>
          </p:cNvSpPr>
          <p:nvPr/>
        </p:nvSpPr>
        <p:spPr bwMode="auto">
          <a:xfrm>
            <a:off x="573088" y="1851025"/>
            <a:ext cx="3792537" cy="523875"/>
          </a:xfrm>
          <a:prstGeom prst="rect">
            <a:avLst/>
          </a:prstGeom>
          <a:noFill/>
          <a:ln w="9525">
            <a:noFill/>
            <a:miter lim="800000"/>
            <a:headEnd/>
            <a:tailEnd/>
          </a:ln>
        </p:spPr>
        <p:txBody>
          <a:bodyPr wrap="none">
            <a:spAutoFit/>
          </a:bodyPr>
          <a:lstStyle/>
          <a:p>
            <a:pPr>
              <a:buFont typeface="Arial" charset="0"/>
              <a:buNone/>
            </a:pPr>
            <a:r>
              <a:rPr lang="zh-CN" altLang="zh-CN" sz="2800" b="1">
                <a:latin typeface="楷体" pitchFamily="49" charset="-122"/>
                <a:ea typeface="楷体" pitchFamily="49" charset="-122"/>
              </a:rPr>
              <a:t>风烟俱净</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天山共色。</a:t>
            </a:r>
            <a:endParaRPr lang="zh-CN" altLang="en-US" sz="2800" b="1">
              <a:latin typeface="楷体" pitchFamily="49" charset="-122"/>
              <a:ea typeface="楷体" pitchFamily="49" charset="-122"/>
            </a:endParaRPr>
          </a:p>
        </p:txBody>
      </p:sp>
      <p:sp>
        <p:nvSpPr>
          <p:cNvPr id="4" name="文本框 3"/>
          <p:cNvSpPr txBox="1">
            <a:spLocks noChangeArrowheads="1"/>
          </p:cNvSpPr>
          <p:nvPr/>
        </p:nvSpPr>
        <p:spPr bwMode="auto">
          <a:xfrm>
            <a:off x="573088" y="2667000"/>
            <a:ext cx="3792537" cy="522288"/>
          </a:xfrm>
          <a:prstGeom prst="rect">
            <a:avLst/>
          </a:prstGeom>
          <a:noFill/>
          <a:ln w="9525">
            <a:noFill/>
            <a:miter lim="800000"/>
            <a:headEnd/>
            <a:tailEnd/>
          </a:ln>
        </p:spPr>
        <p:txBody>
          <a:bodyPr wrap="none">
            <a:spAutoFit/>
          </a:bodyPr>
          <a:lstStyle/>
          <a:p>
            <a:pPr>
              <a:buFont typeface="Arial" charset="0"/>
              <a:buNone/>
            </a:pPr>
            <a:r>
              <a:rPr lang="zh-CN" altLang="zh-CN" sz="2800" b="1">
                <a:latin typeface="楷体" pitchFamily="49" charset="-122"/>
                <a:ea typeface="楷体" pitchFamily="49" charset="-122"/>
              </a:rPr>
              <a:t>从流飘荡</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任意东西。</a:t>
            </a:r>
            <a:endParaRPr lang="zh-CN" altLang="en-US" sz="2800" b="1">
              <a:latin typeface="楷体" pitchFamily="49" charset="-122"/>
              <a:ea typeface="楷体" pitchFamily="49" charset="-122"/>
            </a:endParaRPr>
          </a:p>
        </p:txBody>
      </p:sp>
      <p:sp>
        <p:nvSpPr>
          <p:cNvPr id="5" name="文本框 4"/>
          <p:cNvSpPr txBox="1">
            <a:spLocks noChangeArrowheads="1"/>
          </p:cNvSpPr>
          <p:nvPr/>
        </p:nvSpPr>
        <p:spPr bwMode="auto">
          <a:xfrm>
            <a:off x="573088" y="3481388"/>
            <a:ext cx="4152900" cy="523875"/>
          </a:xfrm>
          <a:prstGeom prst="rect">
            <a:avLst/>
          </a:prstGeom>
          <a:noFill/>
          <a:ln w="9525">
            <a:noFill/>
            <a:miter lim="800000"/>
            <a:headEnd/>
            <a:tailEnd/>
          </a:ln>
        </p:spPr>
        <p:txBody>
          <a:bodyPr wrap="none">
            <a:spAutoFit/>
          </a:bodyPr>
          <a:lstStyle/>
          <a:p>
            <a:pPr>
              <a:buFont typeface="Arial" charset="0"/>
              <a:buNone/>
            </a:pPr>
            <a:r>
              <a:rPr lang="zh-CN" altLang="zh-CN" sz="2800" b="1">
                <a:latin typeface="楷体" pitchFamily="49" charset="-122"/>
                <a:ea typeface="楷体" pitchFamily="49" charset="-122"/>
              </a:rPr>
              <a:t>自富阳至桐庐一百许里</a:t>
            </a:r>
            <a:r>
              <a:rPr lang="zh-CN" altLang="en-US" sz="2800" b="1">
                <a:latin typeface="楷体" pitchFamily="49" charset="-122"/>
                <a:ea typeface="楷体" pitchFamily="49" charset="-122"/>
              </a:rPr>
              <a:t>。</a:t>
            </a:r>
            <a:endParaRPr lang="en-US" altLang="zh-CN" sz="2800" b="1">
              <a:latin typeface="楷体" pitchFamily="49" charset="-122"/>
              <a:ea typeface="楷体" pitchFamily="49" charset="-122"/>
            </a:endParaRPr>
          </a:p>
        </p:txBody>
      </p:sp>
      <p:sp>
        <p:nvSpPr>
          <p:cNvPr id="6" name="文本框 5"/>
          <p:cNvSpPr txBox="1">
            <a:spLocks noChangeArrowheads="1"/>
          </p:cNvSpPr>
          <p:nvPr/>
        </p:nvSpPr>
        <p:spPr bwMode="auto">
          <a:xfrm>
            <a:off x="5259388" y="1851025"/>
            <a:ext cx="3416300" cy="523875"/>
          </a:xfrm>
          <a:prstGeom prst="rect">
            <a:avLst/>
          </a:prstGeom>
          <a:noFill/>
          <a:ln w="9525">
            <a:noFill/>
            <a:miter lim="800000"/>
            <a:headEnd/>
            <a:tailEnd/>
          </a:ln>
        </p:spPr>
        <p:txBody>
          <a:bodyPr wrap="none">
            <a:spAutoFit/>
          </a:bodyPr>
          <a:lstStyle/>
          <a:p>
            <a:pPr>
              <a:buFont typeface="Arial" charset="0"/>
              <a:buNone/>
            </a:pPr>
            <a:r>
              <a:rPr lang="zh-CN" altLang="zh-CN" sz="2800" b="1">
                <a:solidFill>
                  <a:srgbClr val="FF0000"/>
                </a:solidFill>
                <a:latin typeface="楷体" pitchFamily="49" charset="-122"/>
                <a:ea typeface="楷体" pitchFamily="49" charset="-122"/>
              </a:rPr>
              <a:t>登舟纵目的总体感受</a:t>
            </a:r>
            <a:endParaRPr lang="zh-CN" altLang="en-US" sz="2800" b="1">
              <a:solidFill>
                <a:srgbClr val="FF0000"/>
              </a:solidFill>
              <a:latin typeface="楷体" pitchFamily="49" charset="-122"/>
              <a:ea typeface="楷体" pitchFamily="49" charset="-122"/>
            </a:endParaRPr>
          </a:p>
        </p:txBody>
      </p:sp>
      <p:sp>
        <p:nvSpPr>
          <p:cNvPr id="7" name="文本框 6"/>
          <p:cNvSpPr txBox="1">
            <a:spLocks noChangeArrowheads="1"/>
          </p:cNvSpPr>
          <p:nvPr/>
        </p:nvSpPr>
        <p:spPr bwMode="auto">
          <a:xfrm>
            <a:off x="5259388" y="2667000"/>
            <a:ext cx="3416300" cy="522288"/>
          </a:xfrm>
          <a:prstGeom prst="rect">
            <a:avLst/>
          </a:prstGeom>
          <a:noFill/>
          <a:ln w="9525">
            <a:noFill/>
            <a:miter lim="800000"/>
            <a:headEnd/>
            <a:tailEnd/>
          </a:ln>
        </p:spPr>
        <p:txBody>
          <a:bodyPr wrap="none">
            <a:spAutoFit/>
          </a:bodyPr>
          <a:lstStyle/>
          <a:p>
            <a:pPr>
              <a:buFont typeface="Arial" charset="0"/>
              <a:buNone/>
            </a:pPr>
            <a:r>
              <a:rPr lang="zh-CN" altLang="zh-CN" sz="2800" b="1">
                <a:solidFill>
                  <a:srgbClr val="FF0000"/>
                </a:solidFill>
                <a:latin typeface="楷体" pitchFamily="49" charset="-122"/>
                <a:ea typeface="楷体" pitchFamily="49" charset="-122"/>
              </a:rPr>
              <a:t>江上放舟的自由情态</a:t>
            </a:r>
            <a:endParaRPr lang="zh-CN" altLang="en-US" sz="2800" b="1">
              <a:solidFill>
                <a:srgbClr val="FF0000"/>
              </a:solidFill>
              <a:latin typeface="楷体" pitchFamily="49" charset="-122"/>
              <a:ea typeface="楷体" pitchFamily="49" charset="-122"/>
            </a:endParaRPr>
          </a:p>
        </p:txBody>
      </p:sp>
      <p:sp>
        <p:nvSpPr>
          <p:cNvPr id="8" name="文本框 7"/>
          <p:cNvSpPr txBox="1">
            <a:spLocks noChangeArrowheads="1"/>
          </p:cNvSpPr>
          <p:nvPr/>
        </p:nvSpPr>
        <p:spPr bwMode="auto">
          <a:xfrm>
            <a:off x="5259388" y="3481388"/>
            <a:ext cx="2698750" cy="523875"/>
          </a:xfrm>
          <a:prstGeom prst="rect">
            <a:avLst/>
          </a:prstGeom>
          <a:noFill/>
          <a:ln w="9525">
            <a:noFill/>
            <a:miter lim="800000"/>
            <a:headEnd/>
            <a:tailEnd/>
          </a:ln>
        </p:spPr>
        <p:txBody>
          <a:bodyPr wrap="none">
            <a:spAutoFit/>
          </a:bodyPr>
          <a:lstStyle/>
          <a:p>
            <a:pPr>
              <a:buFont typeface="Arial" charset="0"/>
              <a:buNone/>
            </a:pPr>
            <a:r>
              <a:rPr lang="zh-CN" altLang="zh-CN" sz="2800" b="1">
                <a:solidFill>
                  <a:srgbClr val="FF0000"/>
                </a:solidFill>
                <a:latin typeface="楷体" pitchFamily="49" charset="-122"/>
                <a:ea typeface="楷体" pitchFamily="49" charset="-122"/>
              </a:rPr>
              <a:t>作者行舟的路线</a:t>
            </a:r>
            <a:endParaRPr lang="zh-CN" altLang="en-US" sz="2800" b="1">
              <a:solidFill>
                <a:srgbClr val="FF0000"/>
              </a:solidFill>
              <a:latin typeface="楷体" pitchFamily="49" charset="-122"/>
              <a:ea typeface="楷体" pitchFamily="49" charset="-122"/>
            </a:endParaRPr>
          </a:p>
        </p:txBody>
      </p:sp>
      <p:grpSp>
        <p:nvGrpSpPr>
          <p:cNvPr id="52232" name="组合 15"/>
          <p:cNvGrpSpPr>
            <a:grpSpLocks/>
          </p:cNvGrpSpPr>
          <p:nvPr/>
        </p:nvGrpSpPr>
        <p:grpSpPr bwMode="auto">
          <a:xfrm>
            <a:off x="44450" y="-39688"/>
            <a:ext cx="2006600" cy="522288"/>
            <a:chOff x="70" y="-63"/>
            <a:chExt cx="3160" cy="824"/>
          </a:xfrm>
        </p:grpSpPr>
        <p:sp>
          <p:nvSpPr>
            <p:cNvPr id="52236"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精读细研</a:t>
              </a:r>
            </a:p>
          </p:txBody>
        </p:sp>
        <p:cxnSp>
          <p:nvCxnSpPr>
            <p:cNvPr id="16"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18" name="右箭头 17">
            <a:extLst>
              <a:ext uri="{FF2B5EF4-FFF2-40B4-BE49-F238E27FC236}"/>
            </a:extLst>
          </p:cNvPr>
          <p:cNvSpPr/>
          <p:nvPr/>
        </p:nvSpPr>
        <p:spPr>
          <a:xfrm>
            <a:off x="4283968" y="2014736"/>
            <a:ext cx="748986" cy="216593"/>
          </a:xfrm>
          <a:prstGeom prst="rightArrow">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19" name="右箭头 18">
            <a:extLst>
              <a:ext uri="{FF2B5EF4-FFF2-40B4-BE49-F238E27FC236}"/>
            </a:extLst>
          </p:cNvPr>
          <p:cNvSpPr/>
          <p:nvPr/>
        </p:nvSpPr>
        <p:spPr>
          <a:xfrm>
            <a:off x="4283968" y="2824718"/>
            <a:ext cx="748986" cy="216593"/>
          </a:xfrm>
          <a:prstGeom prst="rightArrow">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20" name="右箭头 19">
            <a:extLst>
              <a:ext uri="{FF2B5EF4-FFF2-40B4-BE49-F238E27FC236}"/>
            </a:extLst>
          </p:cNvPr>
          <p:cNvSpPr/>
          <p:nvPr/>
        </p:nvSpPr>
        <p:spPr>
          <a:xfrm>
            <a:off x="4516009" y="3634701"/>
            <a:ext cx="748986" cy="216593"/>
          </a:xfrm>
          <a:prstGeom prst="rightArrow">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500"/>
                                        <p:tgtEl>
                                          <p:spTgt spid="1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4" presetClass="entr" presetSubtype="1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randombar(horizontal)">
                                      <p:cBhvr>
                                        <p:cTn id="42" dur="500"/>
                                        <p:tgtEl>
                                          <p:spTgt spid="2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linds(horizontal)">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1"/>
          <p:cNvSpPr txBox="1">
            <a:spLocks noChangeArrowheads="1"/>
          </p:cNvSpPr>
          <p:nvPr/>
        </p:nvSpPr>
        <p:spPr bwMode="auto">
          <a:xfrm>
            <a:off x="579438" y="1184275"/>
            <a:ext cx="7985125" cy="523875"/>
          </a:xfrm>
          <a:prstGeom prst="rect">
            <a:avLst/>
          </a:prstGeom>
          <a:noFill/>
          <a:ln w="9525">
            <a:noFill/>
            <a:miter lim="800000"/>
            <a:headEnd/>
            <a:tailEnd/>
          </a:ln>
        </p:spPr>
        <p:txBody>
          <a:bodyPr>
            <a:spAutoFit/>
          </a:bodyPr>
          <a:lstStyle/>
          <a:p>
            <a:pPr>
              <a:buFont typeface="Arial" charset="0"/>
              <a:buNone/>
            </a:pPr>
            <a:r>
              <a:rPr lang="en-US" altLang="zh-CN" sz="2800" b="1">
                <a:latin typeface="宋体" charset="-122"/>
              </a:rPr>
              <a:t>2.</a:t>
            </a:r>
            <a:r>
              <a:rPr lang="zh-CN" altLang="en-US" sz="2800" b="1">
                <a:latin typeface="宋体" charset="-122"/>
              </a:rPr>
              <a:t>在这部分中，有哪些词类活用的词？找一找。</a:t>
            </a:r>
          </a:p>
        </p:txBody>
      </p:sp>
      <p:sp>
        <p:nvSpPr>
          <p:cNvPr id="20483" name="文本框 3"/>
          <p:cNvSpPr txBox="1">
            <a:spLocks noChangeArrowheads="1"/>
          </p:cNvSpPr>
          <p:nvPr/>
        </p:nvSpPr>
        <p:spPr bwMode="auto">
          <a:xfrm>
            <a:off x="1314450" y="2284413"/>
            <a:ext cx="1612900" cy="522287"/>
          </a:xfrm>
          <a:prstGeom prst="rect">
            <a:avLst/>
          </a:prstGeom>
          <a:noFill/>
          <a:ln w="9525">
            <a:noFill/>
            <a:miter lim="800000"/>
            <a:headEnd/>
            <a:tailEnd/>
          </a:ln>
        </p:spPr>
        <p:txBody>
          <a:bodyPr wrap="none">
            <a:spAutoFit/>
          </a:bodyPr>
          <a:lstStyle/>
          <a:p>
            <a:pPr>
              <a:buFont typeface="Arial" charset="0"/>
              <a:buNone/>
            </a:pPr>
            <a:r>
              <a:rPr lang="zh-CN" altLang="en-US" sz="2800" b="1">
                <a:latin typeface="楷体" pitchFamily="49" charset="-122"/>
                <a:ea typeface="楷体" pitchFamily="49" charset="-122"/>
              </a:rPr>
              <a:t>任意</a:t>
            </a:r>
            <a:r>
              <a:rPr lang="zh-CN" altLang="en-US" sz="2800" b="1">
                <a:solidFill>
                  <a:srgbClr val="FF0000"/>
                </a:solidFill>
                <a:latin typeface="楷体" pitchFamily="49" charset="-122"/>
                <a:ea typeface="楷体" pitchFamily="49" charset="-122"/>
              </a:rPr>
              <a:t>东西</a:t>
            </a:r>
            <a:endParaRPr lang="zh-CN" altLang="en-US" sz="2800">
              <a:latin typeface="楷体" pitchFamily="49" charset="-122"/>
              <a:ea typeface="楷体" pitchFamily="49" charset="-122"/>
            </a:endParaRPr>
          </a:p>
        </p:txBody>
      </p:sp>
      <p:sp>
        <p:nvSpPr>
          <p:cNvPr id="20484" name="文本框 4"/>
          <p:cNvSpPr txBox="1">
            <a:spLocks noChangeArrowheads="1"/>
          </p:cNvSpPr>
          <p:nvPr/>
        </p:nvSpPr>
        <p:spPr bwMode="auto">
          <a:xfrm>
            <a:off x="3392488" y="2284413"/>
            <a:ext cx="4348162" cy="522287"/>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名词用作动词，向东向西。</a:t>
            </a:r>
          </a:p>
        </p:txBody>
      </p:sp>
      <p:grpSp>
        <p:nvGrpSpPr>
          <p:cNvPr id="53252" name="组合 15"/>
          <p:cNvGrpSpPr>
            <a:grpSpLocks/>
          </p:cNvGrpSpPr>
          <p:nvPr/>
        </p:nvGrpSpPr>
        <p:grpSpPr bwMode="auto">
          <a:xfrm>
            <a:off x="44450" y="-39688"/>
            <a:ext cx="2006600" cy="522288"/>
            <a:chOff x="70" y="-63"/>
            <a:chExt cx="3160" cy="824"/>
          </a:xfrm>
        </p:grpSpPr>
        <p:sp>
          <p:nvSpPr>
            <p:cNvPr id="53253"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精读细研</a:t>
              </a:r>
            </a:p>
          </p:txBody>
        </p:sp>
        <p:cxnSp>
          <p:nvCxnSpPr>
            <p:cNvPr id="7"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randombar(horizontal)">
                                      <p:cBhvr>
                                        <p:cTn id="7" dur="500"/>
                                        <p:tgtEl>
                                          <p:spTgt spid="204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484"/>
                                        </p:tgtEl>
                                        <p:attrNameLst>
                                          <p:attrName>style.visibility</p:attrName>
                                        </p:attrNameLst>
                                      </p:cBhvr>
                                      <p:to>
                                        <p:strVal val="visible"/>
                                      </p:to>
                                    </p:set>
                                    <p:animEffect transition="in" filter="randombar(horizontal)">
                                      <p:cBhvr>
                                        <p:cTn id="12"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2048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Box 4"/>
          <p:cNvSpPr txBox="1">
            <a:spLocks noChangeArrowheads="1"/>
          </p:cNvSpPr>
          <p:nvPr/>
        </p:nvSpPr>
        <p:spPr bwMode="auto">
          <a:xfrm>
            <a:off x="650875" y="627063"/>
            <a:ext cx="8275638" cy="1816100"/>
          </a:xfrm>
          <a:prstGeom prst="rect">
            <a:avLst/>
          </a:prstGeom>
          <a:noFill/>
          <a:ln w="9525">
            <a:noFill/>
            <a:miter lim="800000"/>
            <a:headEnd/>
            <a:tailEnd/>
          </a:ln>
        </p:spPr>
        <p:txBody>
          <a:bodyPr>
            <a:spAutoFit/>
          </a:bodyPr>
          <a:lstStyle/>
          <a:p>
            <a:pPr>
              <a:lnSpc>
                <a:spcPct val="200000"/>
              </a:lnSpc>
              <a:spcBef>
                <a:spcPts val="450"/>
              </a:spcBef>
              <a:buFont typeface="Arial" charset="0"/>
              <a:buNone/>
            </a:pPr>
            <a:r>
              <a:rPr lang="zh-CN" altLang="en-US" sz="2800" b="1">
                <a:latin typeface="楷体" pitchFamily="49" charset="-122"/>
                <a:ea typeface="楷体" pitchFamily="49" charset="-122"/>
              </a:rPr>
              <a:t>    水皆</a:t>
            </a:r>
            <a:r>
              <a:rPr lang="zh-CN" altLang="en-US" sz="2800" b="1" u="sng">
                <a:solidFill>
                  <a:srgbClr val="FF0000"/>
                </a:solidFill>
                <a:latin typeface="楷体" pitchFamily="49" charset="-122"/>
                <a:ea typeface="楷体" pitchFamily="49" charset="-122"/>
              </a:rPr>
              <a:t>缥碧</a:t>
            </a:r>
            <a:r>
              <a:rPr lang="zh-CN" altLang="en-US" sz="2800" b="1">
                <a:latin typeface="楷体" pitchFamily="49" charset="-122"/>
                <a:ea typeface="楷体" pitchFamily="49" charset="-122"/>
              </a:rPr>
              <a:t>，千丈见底。游鱼细石，直视无碍。  </a:t>
            </a:r>
            <a:r>
              <a:rPr lang="zh-CN" altLang="en-US" sz="2800" b="1" u="sng">
                <a:solidFill>
                  <a:srgbClr val="FF0000"/>
                </a:solidFill>
                <a:latin typeface="楷体" pitchFamily="49" charset="-122"/>
                <a:ea typeface="楷体" pitchFamily="49" charset="-122"/>
              </a:rPr>
              <a:t>急湍</a:t>
            </a:r>
            <a:r>
              <a:rPr lang="zh-CN" altLang="en-US" sz="2800" b="1" u="sng">
                <a:solidFill>
                  <a:srgbClr val="0000FF"/>
                </a:solidFill>
                <a:latin typeface="楷体" pitchFamily="49" charset="-122"/>
                <a:ea typeface="楷体" pitchFamily="49" charset="-122"/>
              </a:rPr>
              <a:t>甚箭</a:t>
            </a:r>
            <a:r>
              <a:rPr lang="zh-CN" altLang="en-US" sz="2800" b="1">
                <a:latin typeface="楷体" pitchFamily="49" charset="-122"/>
                <a:ea typeface="楷体" pitchFamily="49" charset="-122"/>
              </a:rPr>
              <a:t>，猛浪若</a:t>
            </a:r>
            <a:r>
              <a:rPr lang="zh-CN" altLang="en-US" sz="2800" b="1" u="sng">
                <a:solidFill>
                  <a:srgbClr val="FF0000"/>
                </a:solidFill>
                <a:latin typeface="楷体" pitchFamily="49" charset="-122"/>
                <a:ea typeface="楷体" pitchFamily="49" charset="-122"/>
              </a:rPr>
              <a:t>奔</a:t>
            </a:r>
            <a:r>
              <a:rPr lang="zh-CN" altLang="en-US" sz="2800" b="1">
                <a:latin typeface="楷体" pitchFamily="49" charset="-122"/>
                <a:ea typeface="楷体" pitchFamily="49" charset="-122"/>
              </a:rPr>
              <a:t>。</a:t>
            </a:r>
            <a:endParaRPr lang="en-US" altLang="zh-CN" sz="2800" b="1">
              <a:latin typeface="楷体" pitchFamily="49" charset="-122"/>
              <a:ea typeface="楷体" pitchFamily="49" charset="-122"/>
            </a:endParaRPr>
          </a:p>
        </p:txBody>
      </p:sp>
      <p:sp>
        <p:nvSpPr>
          <p:cNvPr id="24583" name="文本框 99">
            <a:extLst>
              <a:ext uri="{FF2B5EF4-FFF2-40B4-BE49-F238E27FC236}"/>
            </a:extLst>
          </p:cNvPr>
          <p:cNvSpPr txBox="1">
            <a:spLocks noChangeArrowheads="1"/>
          </p:cNvSpPr>
          <p:nvPr/>
        </p:nvSpPr>
        <p:spPr bwMode="auto">
          <a:xfrm>
            <a:off x="2043113" y="555625"/>
            <a:ext cx="1089025" cy="40005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zh-CN" sz="2000" dirty="0">
                <a:solidFill>
                  <a:srgbClr val="0000FF"/>
                </a:solidFill>
                <a:latin typeface="黑体" pitchFamily="49" charset="-122"/>
                <a:ea typeface="黑体" pitchFamily="49" charset="-122"/>
              </a:rPr>
              <a:t>青白色。</a:t>
            </a:r>
            <a:endParaRPr lang="zh-CN" altLang="en-US" sz="2000" dirty="0">
              <a:solidFill>
                <a:srgbClr val="0000FF"/>
              </a:solidFill>
              <a:latin typeface="黑体" pitchFamily="49" charset="-122"/>
              <a:ea typeface="黑体" pitchFamily="49" charset="-122"/>
            </a:endParaRPr>
          </a:p>
        </p:txBody>
      </p:sp>
      <p:sp>
        <p:nvSpPr>
          <p:cNvPr id="2" name="文本框 1">
            <a:extLst>
              <a:ext uri="{FF2B5EF4-FFF2-40B4-BE49-F238E27FC236}"/>
            </a:extLst>
          </p:cNvPr>
          <p:cNvSpPr txBox="1">
            <a:spLocks noChangeArrowheads="1"/>
          </p:cNvSpPr>
          <p:nvPr/>
        </p:nvSpPr>
        <p:spPr bwMode="auto">
          <a:xfrm>
            <a:off x="792163" y="1425575"/>
            <a:ext cx="827087" cy="40005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zh-CN" sz="2000" dirty="0">
                <a:solidFill>
                  <a:srgbClr val="0000FF"/>
                </a:solidFill>
                <a:latin typeface="黑体" pitchFamily="49" charset="-122"/>
                <a:ea typeface="黑体" pitchFamily="49" charset="-122"/>
              </a:rPr>
              <a:t>急流。</a:t>
            </a:r>
          </a:p>
        </p:txBody>
      </p:sp>
      <p:sp>
        <p:nvSpPr>
          <p:cNvPr id="3" name="文本框 2">
            <a:extLst>
              <a:ext uri="{FF2B5EF4-FFF2-40B4-BE49-F238E27FC236}"/>
            </a:extLst>
          </p:cNvPr>
          <p:cNvSpPr txBox="1">
            <a:spLocks noChangeArrowheads="1"/>
          </p:cNvSpPr>
          <p:nvPr/>
        </p:nvSpPr>
        <p:spPr bwMode="auto">
          <a:xfrm>
            <a:off x="539750" y="2387600"/>
            <a:ext cx="2592388" cy="40005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zh-CN" sz="2000" dirty="0">
                <a:solidFill>
                  <a:srgbClr val="0000FF"/>
                </a:solidFill>
                <a:latin typeface="黑体" pitchFamily="49" charset="-122"/>
                <a:ea typeface="黑体" pitchFamily="49" charset="-122"/>
              </a:rPr>
              <a:t>比箭还快。甚</a:t>
            </a:r>
            <a:r>
              <a:rPr lang="zh-CN" altLang="en-US" sz="2000" dirty="0">
                <a:solidFill>
                  <a:srgbClr val="0000FF"/>
                </a:solidFill>
                <a:latin typeface="黑体" pitchFamily="49" charset="-122"/>
                <a:ea typeface="黑体" pitchFamily="49" charset="-122"/>
              </a:rPr>
              <a:t>，</a:t>
            </a:r>
            <a:r>
              <a:rPr lang="zh-CN" altLang="zh-CN" sz="2000" dirty="0">
                <a:solidFill>
                  <a:srgbClr val="0000FF"/>
                </a:solidFill>
                <a:latin typeface="黑体" pitchFamily="49" charset="-122"/>
                <a:ea typeface="黑体" pitchFamily="49" charset="-122"/>
              </a:rPr>
              <a:t>超过。</a:t>
            </a:r>
          </a:p>
        </p:txBody>
      </p:sp>
      <p:sp>
        <p:nvSpPr>
          <p:cNvPr id="5" name="文本框 4">
            <a:extLst>
              <a:ext uri="{FF2B5EF4-FFF2-40B4-BE49-F238E27FC236}"/>
            </a:extLst>
          </p:cNvPr>
          <p:cNvSpPr txBox="1">
            <a:spLocks noChangeArrowheads="1"/>
          </p:cNvSpPr>
          <p:nvPr/>
        </p:nvSpPr>
        <p:spPr bwMode="auto">
          <a:xfrm>
            <a:off x="3059113" y="1419225"/>
            <a:ext cx="1468437" cy="400050"/>
          </a:xfrm>
          <a:prstGeom prst="rect">
            <a:avLst/>
          </a:prstGeom>
          <a:solidFill>
            <a:schemeClr val="accent6">
              <a:lumMod val="20000"/>
              <a:lumOff val="80000"/>
            </a:schemeClr>
          </a:solidFill>
          <a:ln>
            <a:noFill/>
          </a:ln>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zh-CN" sz="2000" dirty="0">
                <a:solidFill>
                  <a:srgbClr val="0000FF"/>
                </a:solidFill>
                <a:latin typeface="黑体" pitchFamily="49" charset="-122"/>
                <a:ea typeface="黑体" pitchFamily="49" charset="-122"/>
              </a:rPr>
              <a:t>飞奔的马。</a:t>
            </a:r>
          </a:p>
        </p:txBody>
      </p:sp>
      <p:grpSp>
        <p:nvGrpSpPr>
          <p:cNvPr id="54278" name="组合 15"/>
          <p:cNvGrpSpPr>
            <a:grpSpLocks/>
          </p:cNvGrpSpPr>
          <p:nvPr/>
        </p:nvGrpSpPr>
        <p:grpSpPr bwMode="auto">
          <a:xfrm>
            <a:off x="44450" y="-39688"/>
            <a:ext cx="2006600" cy="522288"/>
            <a:chOff x="70" y="-63"/>
            <a:chExt cx="3160" cy="824"/>
          </a:xfrm>
        </p:grpSpPr>
        <p:sp>
          <p:nvSpPr>
            <p:cNvPr id="54280"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精读细研</a:t>
              </a:r>
            </a:p>
          </p:txBody>
        </p:sp>
        <p:cxnSp>
          <p:nvCxnSpPr>
            <p:cNvPr id="14"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6" name="矩形 5"/>
          <p:cNvSpPr>
            <a:spLocks noChangeArrowheads="1"/>
          </p:cNvSpPr>
          <p:nvPr/>
        </p:nvSpPr>
        <p:spPr bwMode="auto">
          <a:xfrm>
            <a:off x="539750" y="3119438"/>
            <a:ext cx="8280400" cy="1531937"/>
          </a:xfrm>
          <a:prstGeom prst="rect">
            <a:avLst/>
          </a:prstGeom>
          <a:noFill/>
          <a:ln w="9525">
            <a:noFill/>
            <a:miter lim="800000"/>
            <a:headEnd/>
            <a:tailEnd/>
          </a:ln>
        </p:spPr>
        <p:txBody>
          <a:bodyPr>
            <a:spAutoFit/>
          </a:bodyPr>
          <a:lstStyle/>
          <a:p>
            <a:pPr>
              <a:lnSpc>
                <a:spcPct val="120000"/>
              </a:lnSpc>
              <a:buFont typeface="Arial" charset="0"/>
              <a:buNone/>
            </a:pPr>
            <a:r>
              <a:rPr lang="zh-CN" altLang="en-US" sz="2600" b="1">
                <a:solidFill>
                  <a:srgbClr val="000000"/>
                </a:solidFill>
                <a:latin typeface="楷体" pitchFamily="49" charset="-122"/>
                <a:ea typeface="楷体" pitchFamily="49" charset="-122"/>
              </a:rPr>
              <a:t>    </a:t>
            </a:r>
            <a:r>
              <a:rPr lang="zh-CN" altLang="en-US" sz="2600" b="1">
                <a:solidFill>
                  <a:srgbClr val="FF0000"/>
                </a:solidFill>
                <a:latin typeface="楷体" pitchFamily="49" charset="-122"/>
                <a:ea typeface="楷体" pitchFamily="49" charset="-122"/>
              </a:rPr>
              <a:t>译</a:t>
            </a:r>
            <a:r>
              <a:rPr lang="zh-CN" altLang="en-US" sz="2600" b="1">
                <a:solidFill>
                  <a:srgbClr val="000000"/>
                </a:solidFill>
                <a:latin typeface="楷体" pitchFamily="49" charset="-122"/>
                <a:ea typeface="楷体" pitchFamily="49" charset="-122"/>
              </a:rPr>
              <a:t>：江水都是青白色的，（清澈得）千丈深也能见到水底。游鱼和细石可以看得清清楚楚，毫无障碍。（那飞腾的）急流比箭还快，汹涌的波浪猛似奔马。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3"/>
                                        </p:tgtEl>
                                        <p:attrNameLst>
                                          <p:attrName>style.visibility</p:attrName>
                                        </p:attrNameLst>
                                      </p:cBhvr>
                                      <p:to>
                                        <p:strVal val="visible"/>
                                      </p:to>
                                    </p:set>
                                    <p:animEffect transition="in" filter="blinds(horizontal)">
                                      <p:cBhvr>
                                        <p:cTn id="7" dur="500"/>
                                        <p:tgtEl>
                                          <p:spTgt spid="245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animBg="1"/>
      <p:bldP spid="2" grpId="0" animBg="1"/>
      <p:bldP spid="3" grpId="0" animBg="1"/>
      <p:bldP spid="5"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文本框 99"/>
          <p:cNvSpPr txBox="1">
            <a:spLocks noChangeArrowheads="1"/>
          </p:cNvSpPr>
          <p:nvPr/>
        </p:nvSpPr>
        <p:spPr bwMode="auto">
          <a:xfrm>
            <a:off x="492125" y="582613"/>
            <a:ext cx="5519738" cy="523875"/>
          </a:xfrm>
          <a:prstGeom prst="rect">
            <a:avLst/>
          </a:prstGeom>
          <a:noFill/>
          <a:ln w="9525">
            <a:noFill/>
            <a:miter lim="800000"/>
            <a:headEnd/>
            <a:tailEnd/>
          </a:ln>
        </p:spPr>
        <p:txBody>
          <a:bodyPr>
            <a:spAutoFit/>
          </a:bodyPr>
          <a:lstStyle/>
          <a:p>
            <a:pPr>
              <a:buFont typeface="Arial" charset="0"/>
              <a:buNone/>
            </a:pPr>
            <a:r>
              <a:rPr lang="en-US" altLang="zh-CN" sz="2800" b="1">
                <a:latin typeface="宋体" charset="-122"/>
              </a:rPr>
              <a:t>1.</a:t>
            </a:r>
            <a:r>
              <a:rPr lang="zh-CN" altLang="zh-CN" sz="2800" b="1">
                <a:latin typeface="宋体" charset="-122"/>
              </a:rPr>
              <a:t>富春江水的“异”表现在哪里</a:t>
            </a:r>
            <a:r>
              <a:rPr lang="zh-CN" altLang="en-US" sz="2800" b="1">
                <a:latin typeface="宋体" charset="-122"/>
              </a:rPr>
              <a:t>？</a:t>
            </a:r>
            <a:endParaRPr lang="en-US" altLang="zh-CN" sz="2800" b="1">
              <a:latin typeface="宋体" charset="-122"/>
            </a:endParaRPr>
          </a:p>
        </p:txBody>
      </p:sp>
      <p:sp>
        <p:nvSpPr>
          <p:cNvPr id="36866" name="文本框 1"/>
          <p:cNvSpPr txBox="1">
            <a:spLocks noChangeArrowheads="1"/>
          </p:cNvSpPr>
          <p:nvPr/>
        </p:nvSpPr>
        <p:spPr bwMode="auto">
          <a:xfrm>
            <a:off x="635000" y="1331913"/>
            <a:ext cx="3970338" cy="1816100"/>
          </a:xfrm>
          <a:prstGeom prst="rect">
            <a:avLst/>
          </a:prstGeom>
          <a:noFill/>
          <a:ln w="9525">
            <a:noFill/>
            <a:miter lim="800000"/>
            <a:headEnd/>
            <a:tailEnd/>
          </a:ln>
        </p:spPr>
        <p:txBody>
          <a:bodyPr>
            <a:spAutoFit/>
          </a:bodyPr>
          <a:lstStyle/>
          <a:p>
            <a:pPr>
              <a:buFont typeface="Arial" charset="0"/>
              <a:buNone/>
            </a:pPr>
            <a:r>
              <a:rPr lang="zh-CN" altLang="zh-CN" sz="2800" b="1">
                <a:latin typeface="楷体" pitchFamily="49" charset="-122"/>
                <a:ea typeface="楷体" pitchFamily="49" charset="-122"/>
              </a:rPr>
              <a:t>水皆缥碧</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千丈见底。</a:t>
            </a:r>
            <a:endParaRPr lang="en-US" altLang="zh-CN" sz="2800" b="1">
              <a:latin typeface="楷体" pitchFamily="49" charset="-122"/>
              <a:ea typeface="楷体" pitchFamily="49" charset="-122"/>
            </a:endParaRPr>
          </a:p>
          <a:p>
            <a:pPr>
              <a:buFont typeface="Arial" charset="0"/>
              <a:buNone/>
            </a:pPr>
            <a:r>
              <a:rPr lang="zh-CN" altLang="zh-CN" sz="2800" b="1">
                <a:latin typeface="楷体" pitchFamily="49" charset="-122"/>
                <a:ea typeface="楷体" pitchFamily="49" charset="-122"/>
              </a:rPr>
              <a:t>游鱼细石</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直视无碍。</a:t>
            </a:r>
            <a:endParaRPr lang="en-US" altLang="zh-CN" sz="2800" b="1">
              <a:latin typeface="楷体" pitchFamily="49" charset="-122"/>
              <a:ea typeface="楷体" pitchFamily="49" charset="-122"/>
            </a:endParaRPr>
          </a:p>
          <a:p>
            <a:pPr>
              <a:buFont typeface="Arial" charset="0"/>
              <a:buNone/>
            </a:pPr>
            <a:endParaRPr lang="en-US" altLang="zh-CN" sz="2800" b="1">
              <a:latin typeface="楷体" pitchFamily="49" charset="-122"/>
              <a:ea typeface="楷体" pitchFamily="49" charset="-122"/>
            </a:endParaRPr>
          </a:p>
          <a:p>
            <a:pPr>
              <a:buFont typeface="Arial" charset="0"/>
              <a:buNone/>
            </a:pPr>
            <a:r>
              <a:rPr lang="zh-CN" altLang="zh-CN" sz="2800" b="1">
                <a:latin typeface="楷体" pitchFamily="49" charset="-122"/>
                <a:ea typeface="楷体" pitchFamily="49" charset="-122"/>
              </a:rPr>
              <a:t>急湍甚箭</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猛浪若奔。</a:t>
            </a:r>
            <a:endParaRPr lang="en-US" altLang="zh-CN" sz="2800" b="1">
              <a:latin typeface="楷体" pitchFamily="49" charset="-122"/>
              <a:ea typeface="楷体" pitchFamily="49" charset="-122"/>
            </a:endParaRPr>
          </a:p>
        </p:txBody>
      </p:sp>
      <p:sp>
        <p:nvSpPr>
          <p:cNvPr id="36867" name="Rectangle 3"/>
          <p:cNvSpPr>
            <a:spLocks noChangeArrowheads="1"/>
          </p:cNvSpPr>
          <p:nvPr/>
        </p:nvSpPr>
        <p:spPr bwMode="auto">
          <a:xfrm>
            <a:off x="358775" y="3508375"/>
            <a:ext cx="8426450" cy="954088"/>
          </a:xfrm>
          <a:prstGeom prst="rect">
            <a:avLst/>
          </a:prstGeom>
          <a:noFill/>
          <a:ln w="9525">
            <a:noFill/>
            <a:miter lim="800000"/>
            <a:headEnd/>
            <a:tailEnd/>
          </a:ln>
        </p:spPr>
        <p:txBody>
          <a:bodyPr anchor="ctr">
            <a:spAutoFit/>
          </a:bodyPr>
          <a:lstStyle/>
          <a:p>
            <a:pPr indent="266700">
              <a:buFont typeface="Arial" charset="0"/>
              <a:buNone/>
            </a:pPr>
            <a:r>
              <a:rPr lang="zh-CN" altLang="en-US" sz="2800" b="1">
                <a:solidFill>
                  <a:srgbClr val="0000FF"/>
                </a:solidFill>
                <a:latin typeface="楷体" pitchFamily="49" charset="-122"/>
                <a:ea typeface="楷体" pitchFamily="49" charset="-122"/>
              </a:rPr>
              <a:t>   这一</a:t>
            </a:r>
            <a:r>
              <a:rPr lang="zh-CN" altLang="zh-CN" sz="2800" b="1">
                <a:solidFill>
                  <a:srgbClr val="0000FF"/>
                </a:solidFill>
                <a:latin typeface="楷体" pitchFamily="49" charset="-122"/>
                <a:ea typeface="楷体" pitchFamily="49" charset="-122"/>
              </a:rPr>
              <a:t>段</a:t>
            </a:r>
            <a:r>
              <a:rPr lang="zh-CN" altLang="en-US" sz="2800" b="1">
                <a:solidFill>
                  <a:srgbClr val="0000FF"/>
                </a:solidFill>
                <a:latin typeface="楷体" pitchFamily="49" charset="-122"/>
                <a:ea typeface="楷体" pitchFamily="49" charset="-122"/>
              </a:rPr>
              <a:t>从</a:t>
            </a:r>
            <a:r>
              <a:rPr lang="zh-CN" altLang="zh-CN" sz="2800" b="1">
                <a:solidFill>
                  <a:srgbClr val="0000FF"/>
                </a:solidFill>
                <a:latin typeface="楷体" pitchFamily="49" charset="-122"/>
                <a:ea typeface="楷体" pitchFamily="49" charset="-122"/>
              </a:rPr>
              <a:t>江水的静态和动态</a:t>
            </a:r>
            <a:r>
              <a:rPr lang="zh-CN" altLang="en-US" sz="2800" b="1">
                <a:solidFill>
                  <a:srgbClr val="0000FF"/>
                </a:solidFill>
                <a:latin typeface="楷体" pitchFamily="49" charset="-122"/>
                <a:ea typeface="楷体" pitchFamily="49" charset="-122"/>
              </a:rPr>
              <a:t>两方面</a:t>
            </a:r>
            <a:r>
              <a:rPr lang="zh-CN" altLang="zh-CN" sz="2800" b="1">
                <a:solidFill>
                  <a:srgbClr val="0000FF"/>
                </a:solidFill>
                <a:latin typeface="楷体" pitchFamily="49" charset="-122"/>
                <a:ea typeface="楷体" pitchFamily="49" charset="-122"/>
              </a:rPr>
              <a:t>写</a:t>
            </a:r>
            <a:r>
              <a:rPr lang="zh-CN" altLang="en-US" sz="2800" b="1">
                <a:solidFill>
                  <a:srgbClr val="0000FF"/>
                </a:solidFill>
                <a:latin typeface="楷体" pitchFamily="49" charset="-122"/>
                <a:ea typeface="楷体" pitchFamily="49" charset="-122"/>
              </a:rPr>
              <a:t>了水的清澈和湍急，</a:t>
            </a:r>
            <a:r>
              <a:rPr lang="zh-CN" altLang="zh-CN" sz="2800" b="1">
                <a:solidFill>
                  <a:srgbClr val="0000FF"/>
                </a:solidFill>
                <a:latin typeface="楷体" pitchFamily="49" charset="-122"/>
                <a:ea typeface="楷体" pitchFamily="49" charset="-122"/>
              </a:rPr>
              <a:t>突出了富春江水“异”的特点。</a:t>
            </a:r>
          </a:p>
        </p:txBody>
      </p:sp>
      <p:sp>
        <p:nvSpPr>
          <p:cNvPr id="23559" name="矩形 1"/>
          <p:cNvSpPr>
            <a:spLocks noChangeArrowheads="1"/>
          </p:cNvSpPr>
          <p:nvPr/>
        </p:nvSpPr>
        <p:spPr bwMode="auto">
          <a:xfrm>
            <a:off x="5027613" y="1555750"/>
            <a:ext cx="3070225" cy="522288"/>
          </a:xfrm>
          <a:prstGeom prst="rect">
            <a:avLst/>
          </a:prstGeom>
          <a:noFill/>
          <a:ln w="9525">
            <a:noFill/>
            <a:miter lim="800000"/>
            <a:headEnd/>
            <a:tailEnd/>
          </a:ln>
        </p:spPr>
        <p:txBody>
          <a:bodyPr wrap="none">
            <a:spAutoFit/>
          </a:bodyPr>
          <a:lstStyle/>
          <a:p>
            <a:pPr>
              <a:buFont typeface="Arial" charset="0"/>
              <a:buNone/>
            </a:pPr>
            <a:r>
              <a:rPr lang="zh-CN" altLang="zh-CN" sz="2800" b="1">
                <a:solidFill>
                  <a:srgbClr val="FF0000"/>
                </a:solidFill>
                <a:latin typeface="楷体" pitchFamily="49" charset="-122"/>
                <a:ea typeface="楷体" pitchFamily="49" charset="-122"/>
              </a:rPr>
              <a:t>江水清澈</a:t>
            </a:r>
            <a:r>
              <a:rPr lang="zh-CN" altLang="en-US" sz="2800" b="1">
                <a:solidFill>
                  <a:srgbClr val="FF0000"/>
                </a:solidFill>
                <a:latin typeface="楷体" pitchFamily="49" charset="-122"/>
                <a:ea typeface="楷体" pitchFamily="49" charset="-122"/>
              </a:rPr>
              <a:t>（静态）</a:t>
            </a:r>
            <a:endParaRPr lang="en-US" altLang="zh-CN" sz="2800" b="1">
              <a:solidFill>
                <a:srgbClr val="FF0000"/>
              </a:solidFill>
              <a:latin typeface="楷体" pitchFamily="49" charset="-122"/>
              <a:ea typeface="楷体" pitchFamily="49" charset="-122"/>
            </a:endParaRPr>
          </a:p>
        </p:txBody>
      </p:sp>
      <p:sp>
        <p:nvSpPr>
          <p:cNvPr id="23560" name="矩形 2"/>
          <p:cNvSpPr>
            <a:spLocks noChangeArrowheads="1"/>
          </p:cNvSpPr>
          <p:nvPr/>
        </p:nvSpPr>
        <p:spPr bwMode="auto">
          <a:xfrm>
            <a:off x="5027613" y="2651125"/>
            <a:ext cx="4206875" cy="461963"/>
          </a:xfrm>
          <a:prstGeom prst="rect">
            <a:avLst/>
          </a:prstGeom>
          <a:noFill/>
          <a:ln w="9525">
            <a:noFill/>
            <a:miter lim="800000"/>
            <a:headEnd/>
            <a:tailEnd/>
          </a:ln>
        </p:spPr>
        <p:txBody>
          <a:bodyPr wrap="none">
            <a:spAutoFit/>
          </a:bodyPr>
          <a:lstStyle/>
          <a:p>
            <a:pPr>
              <a:buFont typeface="Arial" charset="0"/>
              <a:buNone/>
            </a:pPr>
            <a:r>
              <a:rPr lang="zh-CN" altLang="zh-CN" sz="2400" b="1">
                <a:solidFill>
                  <a:srgbClr val="FF0000"/>
                </a:solidFill>
                <a:latin typeface="楷体" pitchFamily="49" charset="-122"/>
                <a:ea typeface="楷体" pitchFamily="49" charset="-122"/>
              </a:rPr>
              <a:t>江流湍急</a:t>
            </a:r>
            <a:r>
              <a:rPr lang="zh-CN" altLang="en-US" sz="2400" b="1">
                <a:solidFill>
                  <a:srgbClr val="FF0000"/>
                </a:solidFill>
                <a:latin typeface="楷体" pitchFamily="49" charset="-122"/>
                <a:ea typeface="楷体" pitchFamily="49" charset="-122"/>
              </a:rPr>
              <a:t>、</a:t>
            </a:r>
            <a:r>
              <a:rPr lang="zh-CN" altLang="zh-CN" sz="2400" b="1">
                <a:solidFill>
                  <a:srgbClr val="FF0000"/>
                </a:solidFill>
                <a:latin typeface="楷体" pitchFamily="49" charset="-122"/>
                <a:ea typeface="楷体" pitchFamily="49" charset="-122"/>
              </a:rPr>
              <a:t>气势磅礴</a:t>
            </a:r>
            <a:r>
              <a:rPr lang="zh-CN" altLang="en-US" sz="2400" b="1">
                <a:solidFill>
                  <a:srgbClr val="FF0000"/>
                </a:solidFill>
                <a:latin typeface="楷体" pitchFamily="49" charset="-122"/>
                <a:ea typeface="楷体" pitchFamily="49" charset="-122"/>
              </a:rPr>
              <a:t>（动态）</a:t>
            </a:r>
          </a:p>
        </p:txBody>
      </p:sp>
      <p:grpSp>
        <p:nvGrpSpPr>
          <p:cNvPr id="55302" name="组合 15"/>
          <p:cNvGrpSpPr>
            <a:grpSpLocks/>
          </p:cNvGrpSpPr>
          <p:nvPr/>
        </p:nvGrpSpPr>
        <p:grpSpPr bwMode="auto">
          <a:xfrm>
            <a:off x="44450" y="-39688"/>
            <a:ext cx="2006600" cy="522288"/>
            <a:chOff x="70" y="-63"/>
            <a:chExt cx="3160" cy="824"/>
          </a:xfrm>
        </p:grpSpPr>
        <p:sp>
          <p:nvSpPr>
            <p:cNvPr id="55305"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精读细研</a:t>
              </a:r>
            </a:p>
          </p:txBody>
        </p:sp>
        <p:cxnSp>
          <p:nvCxnSpPr>
            <p:cNvPr id="16"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18" name="右箭头 17">
            <a:extLst>
              <a:ext uri="{FF2B5EF4-FFF2-40B4-BE49-F238E27FC236}"/>
            </a:extLst>
          </p:cNvPr>
          <p:cNvSpPr/>
          <p:nvPr/>
        </p:nvSpPr>
        <p:spPr>
          <a:xfrm>
            <a:off x="4202435" y="2779515"/>
            <a:ext cx="748986" cy="216593"/>
          </a:xfrm>
          <a:prstGeom prst="rightArrow">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
        <p:nvSpPr>
          <p:cNvPr id="19" name="右箭头 18">
            <a:extLst>
              <a:ext uri="{FF2B5EF4-FFF2-40B4-BE49-F238E27FC236}"/>
            </a:extLst>
          </p:cNvPr>
          <p:cNvSpPr/>
          <p:nvPr/>
        </p:nvSpPr>
        <p:spPr>
          <a:xfrm>
            <a:off x="4211960" y="1699964"/>
            <a:ext cx="748986" cy="216593"/>
          </a:xfrm>
          <a:prstGeom prst="rightArrow">
            <a:avLst/>
          </a:prstGeom>
          <a:grp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blinds(horizontal)">
                                      <p:cBhvr>
                                        <p:cTn id="7" dur="500"/>
                                        <p:tgtEl>
                                          <p:spTgt spid="368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3559"/>
                                        </p:tgtEl>
                                        <p:attrNameLst>
                                          <p:attrName>style.visibility</p:attrName>
                                        </p:attrNameLst>
                                      </p:cBhvr>
                                      <p:to>
                                        <p:strVal val="visible"/>
                                      </p:to>
                                    </p:set>
                                    <p:animEffect transition="in" filter="randombar(horizontal)">
                                      <p:cBhvr>
                                        <p:cTn id="17" dur="500"/>
                                        <p:tgtEl>
                                          <p:spTgt spid="2355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3560"/>
                                        </p:tgtEl>
                                        <p:attrNameLst>
                                          <p:attrName>style.visibility</p:attrName>
                                        </p:attrNameLst>
                                      </p:cBhvr>
                                      <p:to>
                                        <p:strVal val="visible"/>
                                      </p:to>
                                    </p:set>
                                    <p:animEffect transition="in" filter="randombar(horizontal)">
                                      <p:cBhvr>
                                        <p:cTn id="27" dur="500"/>
                                        <p:tgtEl>
                                          <p:spTgt spid="2356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6867"/>
                                        </p:tgtEl>
                                        <p:attrNameLst>
                                          <p:attrName>style.visibility</p:attrName>
                                        </p:attrNameLst>
                                      </p:cBhvr>
                                      <p:to>
                                        <p:strVal val="visible"/>
                                      </p:to>
                                    </p:set>
                                    <p:animEffect transition="in" filter="blinds(horizontal)">
                                      <p:cBhvr>
                                        <p:cTn id="32" dur="500"/>
                                        <p:tgtEl>
                                          <p:spTgt spid="36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7" grpId="0"/>
      <p:bldP spid="23559" grpId="0"/>
      <p:bldP spid="235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extBox 1"/>
          <p:cNvSpPr txBox="1">
            <a:spLocks noChangeArrowheads="1"/>
          </p:cNvSpPr>
          <p:nvPr/>
        </p:nvSpPr>
        <p:spPr bwMode="auto">
          <a:xfrm>
            <a:off x="558800" y="733425"/>
            <a:ext cx="8045450" cy="523875"/>
          </a:xfrm>
          <a:prstGeom prst="rect">
            <a:avLst/>
          </a:prstGeom>
          <a:noFill/>
          <a:ln w="9525">
            <a:noFill/>
            <a:miter lim="800000"/>
            <a:headEnd/>
            <a:tailEnd/>
          </a:ln>
        </p:spPr>
        <p:txBody>
          <a:bodyPr>
            <a:spAutoFit/>
          </a:bodyPr>
          <a:lstStyle/>
          <a:p>
            <a:pPr>
              <a:buFont typeface="Arial" charset="0"/>
              <a:buNone/>
            </a:pPr>
            <a:r>
              <a:rPr lang="en-US" altLang="zh-CN" sz="2800" b="1">
                <a:latin typeface="宋体" charset="-122"/>
              </a:rPr>
              <a:t>2.</a:t>
            </a:r>
            <a:r>
              <a:rPr lang="zh-CN" altLang="en-US" sz="2800" b="1">
                <a:latin typeface="宋体" charset="-122"/>
              </a:rPr>
              <a:t>在这部分中，有哪些词类活用的词？找一找。</a:t>
            </a:r>
          </a:p>
        </p:txBody>
      </p:sp>
      <p:sp>
        <p:nvSpPr>
          <p:cNvPr id="24579" name="文本框 1"/>
          <p:cNvSpPr txBox="1">
            <a:spLocks noChangeArrowheads="1"/>
          </p:cNvSpPr>
          <p:nvPr/>
        </p:nvSpPr>
        <p:spPr bwMode="auto">
          <a:xfrm>
            <a:off x="971550" y="1735138"/>
            <a:ext cx="1612900" cy="522287"/>
          </a:xfrm>
          <a:prstGeom prst="rect">
            <a:avLst/>
          </a:prstGeom>
          <a:noFill/>
          <a:ln w="9525">
            <a:noFill/>
            <a:miter lim="800000"/>
            <a:headEnd/>
            <a:tailEnd/>
          </a:ln>
        </p:spPr>
        <p:txBody>
          <a:bodyPr wrap="none">
            <a:spAutoFit/>
          </a:bodyPr>
          <a:lstStyle/>
          <a:p>
            <a:pPr>
              <a:buFont typeface="Arial" charset="0"/>
              <a:buNone/>
            </a:pPr>
            <a:r>
              <a:rPr lang="zh-CN" altLang="en-US" sz="2800" b="1">
                <a:latin typeface="楷体" pitchFamily="49" charset="-122"/>
                <a:ea typeface="楷体" pitchFamily="49" charset="-122"/>
              </a:rPr>
              <a:t>猛浪若</a:t>
            </a:r>
            <a:r>
              <a:rPr lang="zh-CN" altLang="en-US" sz="2800" b="1">
                <a:solidFill>
                  <a:srgbClr val="FF0000"/>
                </a:solidFill>
                <a:latin typeface="楷体" pitchFamily="49" charset="-122"/>
                <a:ea typeface="楷体" pitchFamily="49" charset="-122"/>
              </a:rPr>
              <a:t>奔</a:t>
            </a:r>
            <a:endParaRPr lang="zh-CN" altLang="en-US" sz="2800">
              <a:latin typeface="楷体" pitchFamily="49" charset="-122"/>
              <a:ea typeface="楷体" pitchFamily="49" charset="-122"/>
            </a:endParaRPr>
          </a:p>
        </p:txBody>
      </p:sp>
      <p:sp>
        <p:nvSpPr>
          <p:cNvPr id="24580" name="TextBox 1"/>
          <p:cNvSpPr txBox="1">
            <a:spLocks noChangeArrowheads="1"/>
          </p:cNvSpPr>
          <p:nvPr/>
        </p:nvSpPr>
        <p:spPr bwMode="auto">
          <a:xfrm>
            <a:off x="558800" y="2819400"/>
            <a:ext cx="7921625" cy="523875"/>
          </a:xfrm>
          <a:prstGeom prst="rect">
            <a:avLst/>
          </a:prstGeom>
          <a:noFill/>
          <a:ln w="9525">
            <a:noFill/>
            <a:miter lim="800000"/>
            <a:headEnd/>
            <a:tailEnd/>
          </a:ln>
        </p:spPr>
        <p:txBody>
          <a:bodyPr>
            <a:spAutoFit/>
          </a:bodyPr>
          <a:lstStyle/>
          <a:p>
            <a:pPr>
              <a:buFont typeface="Arial" charset="0"/>
              <a:buNone/>
            </a:pPr>
            <a:r>
              <a:rPr lang="en-US" altLang="zh-CN" sz="2800" b="1">
                <a:latin typeface="宋体" charset="-122"/>
              </a:rPr>
              <a:t>3.</a:t>
            </a:r>
            <a:r>
              <a:rPr lang="zh-CN" altLang="en-US" sz="2800" b="1">
                <a:latin typeface="宋体" charset="-122"/>
              </a:rPr>
              <a:t>在这部分中，有没有特殊句式？找一找。</a:t>
            </a:r>
          </a:p>
        </p:txBody>
      </p:sp>
      <p:sp>
        <p:nvSpPr>
          <p:cNvPr id="24581" name="文本框 4"/>
          <p:cNvSpPr txBox="1">
            <a:spLocks noChangeArrowheads="1"/>
          </p:cNvSpPr>
          <p:nvPr/>
        </p:nvSpPr>
        <p:spPr bwMode="auto">
          <a:xfrm>
            <a:off x="971550" y="3825875"/>
            <a:ext cx="1612900" cy="522288"/>
          </a:xfrm>
          <a:prstGeom prst="rect">
            <a:avLst/>
          </a:prstGeom>
          <a:noFill/>
          <a:ln w="9525">
            <a:noFill/>
            <a:miter lim="800000"/>
            <a:headEnd/>
            <a:tailEnd/>
          </a:ln>
        </p:spPr>
        <p:txBody>
          <a:bodyPr wrap="none">
            <a:spAutoFit/>
          </a:bodyPr>
          <a:lstStyle/>
          <a:p>
            <a:pPr>
              <a:buFont typeface="Arial" charset="0"/>
              <a:buNone/>
            </a:pPr>
            <a:r>
              <a:rPr lang="zh-CN" altLang="en-US" sz="2800" b="1">
                <a:latin typeface="楷体" pitchFamily="49" charset="-122"/>
                <a:ea typeface="楷体" pitchFamily="49" charset="-122"/>
              </a:rPr>
              <a:t>急湍</a:t>
            </a:r>
            <a:r>
              <a:rPr lang="zh-CN" altLang="en-US" sz="2800" b="1">
                <a:solidFill>
                  <a:srgbClr val="FF0000"/>
                </a:solidFill>
                <a:latin typeface="楷体" pitchFamily="49" charset="-122"/>
                <a:ea typeface="楷体" pitchFamily="49" charset="-122"/>
              </a:rPr>
              <a:t>甚</a:t>
            </a:r>
            <a:r>
              <a:rPr lang="zh-CN" altLang="en-US" sz="2800" b="1">
                <a:latin typeface="楷体" pitchFamily="49" charset="-122"/>
                <a:ea typeface="楷体" pitchFamily="49" charset="-122"/>
              </a:rPr>
              <a:t>箭</a:t>
            </a:r>
          </a:p>
        </p:txBody>
      </p:sp>
      <p:sp>
        <p:nvSpPr>
          <p:cNvPr id="24582" name="文本框 5"/>
          <p:cNvSpPr txBox="1">
            <a:spLocks noChangeArrowheads="1"/>
          </p:cNvSpPr>
          <p:nvPr/>
        </p:nvSpPr>
        <p:spPr bwMode="auto">
          <a:xfrm>
            <a:off x="2922588" y="3825875"/>
            <a:ext cx="5665787"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省略句，</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甚于箭</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省略了</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于</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a:t>
            </a:r>
          </a:p>
        </p:txBody>
      </p:sp>
      <p:sp>
        <p:nvSpPr>
          <p:cNvPr id="24583" name="文本框 6"/>
          <p:cNvSpPr txBox="1">
            <a:spLocks noChangeArrowheads="1"/>
          </p:cNvSpPr>
          <p:nvPr/>
        </p:nvSpPr>
        <p:spPr bwMode="auto">
          <a:xfrm>
            <a:off x="2922588" y="1735138"/>
            <a:ext cx="5284787"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动词用作名词，飞奔的马。</a:t>
            </a:r>
          </a:p>
        </p:txBody>
      </p:sp>
      <p:grpSp>
        <p:nvGrpSpPr>
          <p:cNvPr id="56327" name="组合 15"/>
          <p:cNvGrpSpPr>
            <a:grpSpLocks/>
          </p:cNvGrpSpPr>
          <p:nvPr/>
        </p:nvGrpSpPr>
        <p:grpSpPr bwMode="auto">
          <a:xfrm>
            <a:off x="44450" y="-39688"/>
            <a:ext cx="2006600" cy="522288"/>
            <a:chOff x="70" y="-63"/>
            <a:chExt cx="3160" cy="824"/>
          </a:xfrm>
        </p:grpSpPr>
        <p:sp>
          <p:nvSpPr>
            <p:cNvPr id="56328"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精读细研</a:t>
              </a:r>
            </a:p>
          </p:txBody>
        </p:sp>
        <p:cxnSp>
          <p:nvCxnSpPr>
            <p:cNvPr id="10"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randombar(horizontal)">
                                      <p:cBhvr>
                                        <p:cTn id="7" dur="500"/>
                                        <p:tgtEl>
                                          <p:spTgt spid="245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4583"/>
                                        </p:tgtEl>
                                        <p:attrNameLst>
                                          <p:attrName>style.visibility</p:attrName>
                                        </p:attrNameLst>
                                      </p:cBhvr>
                                      <p:to>
                                        <p:strVal val="visible"/>
                                      </p:to>
                                    </p:set>
                                    <p:animEffect transition="in" filter="randombar(horizontal)">
                                      <p:cBhvr>
                                        <p:cTn id="12" dur="500"/>
                                        <p:tgtEl>
                                          <p:spTgt spid="2458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4580"/>
                                        </p:tgtEl>
                                        <p:attrNameLst>
                                          <p:attrName>style.visibility</p:attrName>
                                        </p:attrNameLst>
                                      </p:cBhvr>
                                      <p:to>
                                        <p:strVal val="visible"/>
                                      </p:to>
                                    </p:set>
                                    <p:animEffect transition="in" filter="randombar(horizontal)">
                                      <p:cBhvr>
                                        <p:cTn id="17" dur="500"/>
                                        <p:tgtEl>
                                          <p:spTgt spid="2458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4581"/>
                                        </p:tgtEl>
                                        <p:attrNameLst>
                                          <p:attrName>style.visibility</p:attrName>
                                        </p:attrNameLst>
                                      </p:cBhvr>
                                      <p:to>
                                        <p:strVal val="visible"/>
                                      </p:to>
                                    </p:set>
                                    <p:animEffect transition="in" filter="randombar(horizontal)">
                                      <p:cBhvr>
                                        <p:cTn id="22" dur="500"/>
                                        <p:tgtEl>
                                          <p:spTgt spid="2458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4582"/>
                                        </p:tgtEl>
                                        <p:attrNameLst>
                                          <p:attrName>style.visibility</p:attrName>
                                        </p:attrNameLst>
                                      </p:cBhvr>
                                      <p:to>
                                        <p:strVal val="visible"/>
                                      </p:to>
                                    </p:set>
                                    <p:animEffect transition="in" filter="randombar(horizontal)">
                                      <p:cBhvr>
                                        <p:cTn id="27" dur="5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P spid="24581" grpId="0"/>
      <p:bldP spid="24582" grpId="0"/>
      <p:bldP spid="2458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extBox 4"/>
          <p:cNvSpPr txBox="1">
            <a:spLocks noChangeArrowheads="1"/>
          </p:cNvSpPr>
          <p:nvPr/>
        </p:nvSpPr>
        <p:spPr bwMode="auto">
          <a:xfrm>
            <a:off x="433388" y="508000"/>
            <a:ext cx="8277225" cy="4400550"/>
          </a:xfrm>
          <a:prstGeom prst="rect">
            <a:avLst/>
          </a:prstGeom>
          <a:noFill/>
          <a:ln w="9525">
            <a:noFill/>
            <a:miter lim="800000"/>
            <a:headEnd/>
            <a:tailEnd/>
          </a:ln>
        </p:spPr>
        <p:txBody>
          <a:bodyPr>
            <a:spAutoFit/>
          </a:bodyPr>
          <a:lstStyle/>
          <a:p>
            <a:pPr>
              <a:lnSpc>
                <a:spcPct val="200000"/>
              </a:lnSpc>
              <a:spcBef>
                <a:spcPts val="450"/>
              </a:spcBef>
              <a:buFont typeface="Arial" charset="0"/>
              <a:buNone/>
            </a:pPr>
            <a:r>
              <a:rPr lang="zh-CN" altLang="en-US" sz="2800" b="1">
                <a:latin typeface="楷体" pitchFamily="49" charset="-122"/>
                <a:ea typeface="楷体" pitchFamily="49" charset="-122"/>
              </a:rPr>
              <a:t>    </a:t>
            </a:r>
            <a:r>
              <a:rPr lang="zh-CN" altLang="en-US" sz="2800" b="1" u="sng">
                <a:solidFill>
                  <a:srgbClr val="FF0000"/>
                </a:solidFill>
                <a:latin typeface="楷体" pitchFamily="49" charset="-122"/>
                <a:ea typeface="楷体" pitchFamily="49" charset="-122"/>
              </a:rPr>
              <a:t>夹岸</a:t>
            </a:r>
            <a:r>
              <a:rPr lang="zh-CN" altLang="en-US" sz="2800" b="1">
                <a:latin typeface="楷体" pitchFamily="49" charset="-122"/>
                <a:ea typeface="楷体" pitchFamily="49" charset="-122"/>
              </a:rPr>
              <a:t>高山，皆生</a:t>
            </a:r>
            <a:r>
              <a:rPr lang="zh-CN" altLang="en-US" sz="2800" b="1" u="sng">
                <a:solidFill>
                  <a:srgbClr val="FF0000"/>
                </a:solidFill>
                <a:latin typeface="楷体" pitchFamily="49" charset="-122"/>
                <a:ea typeface="楷体" pitchFamily="49" charset="-122"/>
              </a:rPr>
              <a:t>寒树</a:t>
            </a:r>
            <a:r>
              <a:rPr lang="zh-CN" altLang="en-US" sz="2800" b="1">
                <a:latin typeface="楷体" pitchFamily="49" charset="-122"/>
                <a:ea typeface="楷体" pitchFamily="49" charset="-122"/>
              </a:rPr>
              <a:t>，负势</a:t>
            </a:r>
            <a:r>
              <a:rPr lang="zh-CN" altLang="en-US" sz="2800" b="1" u="sng">
                <a:solidFill>
                  <a:srgbClr val="FF0000"/>
                </a:solidFill>
                <a:latin typeface="楷体" pitchFamily="49" charset="-122"/>
                <a:ea typeface="楷体" pitchFamily="49" charset="-122"/>
              </a:rPr>
              <a:t>竞上</a:t>
            </a:r>
            <a:r>
              <a:rPr lang="zh-CN" altLang="en-US" sz="2800" b="1">
                <a:latin typeface="楷体" pitchFamily="49" charset="-122"/>
                <a:ea typeface="楷体" pitchFamily="49" charset="-122"/>
              </a:rPr>
              <a:t>，</a:t>
            </a:r>
            <a:r>
              <a:rPr lang="zh-CN" altLang="en-US" sz="2800" b="1" u="sng">
                <a:solidFill>
                  <a:srgbClr val="FF0000"/>
                </a:solidFill>
                <a:latin typeface="楷体" pitchFamily="49" charset="-122"/>
                <a:ea typeface="楷体" pitchFamily="49" charset="-122"/>
              </a:rPr>
              <a:t>互相轩邈</a:t>
            </a:r>
            <a:r>
              <a:rPr lang="zh-CN" altLang="en-US" sz="2800" b="1">
                <a:latin typeface="楷体" pitchFamily="49" charset="-122"/>
                <a:ea typeface="楷体" pitchFamily="49" charset="-122"/>
              </a:rPr>
              <a:t>，争高</a:t>
            </a:r>
            <a:r>
              <a:rPr lang="zh-CN" altLang="en-US" sz="2800" b="1" u="sng">
                <a:solidFill>
                  <a:srgbClr val="FF0000"/>
                </a:solidFill>
                <a:latin typeface="楷体" pitchFamily="49" charset="-122"/>
                <a:ea typeface="楷体" pitchFamily="49" charset="-122"/>
              </a:rPr>
              <a:t>直指</a:t>
            </a:r>
            <a:r>
              <a:rPr lang="zh-CN" altLang="en-US" sz="2800" b="1">
                <a:latin typeface="楷体" pitchFamily="49" charset="-122"/>
                <a:ea typeface="楷体" pitchFamily="49" charset="-122"/>
              </a:rPr>
              <a:t>，千百成峰。泉水</a:t>
            </a:r>
            <a:r>
              <a:rPr lang="zh-CN" altLang="en-US" sz="2800" b="1" u="sng">
                <a:solidFill>
                  <a:srgbClr val="FF0000"/>
                </a:solidFill>
                <a:latin typeface="楷体" pitchFamily="49" charset="-122"/>
                <a:ea typeface="楷体" pitchFamily="49" charset="-122"/>
              </a:rPr>
              <a:t>激</a:t>
            </a:r>
            <a:r>
              <a:rPr lang="zh-CN" altLang="en-US" sz="2800" b="1">
                <a:latin typeface="楷体" pitchFamily="49" charset="-122"/>
                <a:ea typeface="楷体" pitchFamily="49" charset="-122"/>
              </a:rPr>
              <a:t>石，</a:t>
            </a:r>
            <a:r>
              <a:rPr lang="zh-CN" altLang="en-US" sz="2800" b="1" u="sng">
                <a:solidFill>
                  <a:srgbClr val="FF0000"/>
                </a:solidFill>
                <a:latin typeface="楷体" pitchFamily="49" charset="-122"/>
                <a:ea typeface="楷体" pitchFamily="49" charset="-122"/>
              </a:rPr>
              <a:t>泠泠</a:t>
            </a:r>
            <a:r>
              <a:rPr lang="zh-CN" altLang="en-US" sz="2800" b="1">
                <a:latin typeface="楷体" pitchFamily="49" charset="-122"/>
                <a:ea typeface="楷体" pitchFamily="49" charset="-122"/>
              </a:rPr>
              <a:t>作响；好鸟</a:t>
            </a:r>
            <a:r>
              <a:rPr lang="zh-CN" altLang="en-US" sz="2800" b="1" u="sng">
                <a:solidFill>
                  <a:srgbClr val="FF0000"/>
                </a:solidFill>
                <a:latin typeface="楷体" pitchFamily="49" charset="-122"/>
                <a:ea typeface="楷体" pitchFamily="49" charset="-122"/>
              </a:rPr>
              <a:t>相鸣</a:t>
            </a:r>
            <a:r>
              <a:rPr lang="zh-CN" altLang="en-US" sz="2800" b="1">
                <a:latin typeface="楷体" pitchFamily="49" charset="-122"/>
                <a:ea typeface="楷体" pitchFamily="49" charset="-122"/>
              </a:rPr>
              <a:t>，嘤嘤成</a:t>
            </a:r>
            <a:r>
              <a:rPr lang="zh-CN" altLang="en-US" sz="2800" b="1" u="sng">
                <a:solidFill>
                  <a:srgbClr val="FF0000"/>
                </a:solidFill>
                <a:latin typeface="楷体" pitchFamily="49" charset="-122"/>
                <a:ea typeface="楷体" pitchFamily="49" charset="-122"/>
              </a:rPr>
              <a:t>韵</a:t>
            </a:r>
            <a:r>
              <a:rPr lang="zh-CN" altLang="en-US" sz="2800" b="1">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蝉则千</a:t>
            </a:r>
            <a:r>
              <a:rPr lang="zh-CN" altLang="en-US" sz="2800" b="1" u="sng">
                <a:solidFill>
                  <a:srgbClr val="FF0000"/>
                </a:solidFill>
                <a:latin typeface="楷体" pitchFamily="49" charset="-122"/>
                <a:ea typeface="楷体" pitchFamily="49" charset="-122"/>
              </a:rPr>
              <a:t>转</a:t>
            </a:r>
            <a:r>
              <a:rPr lang="zh-CN" altLang="en-US" sz="2800" b="1">
                <a:solidFill>
                  <a:srgbClr val="000000"/>
                </a:solidFill>
                <a:latin typeface="楷体" pitchFamily="49" charset="-122"/>
                <a:ea typeface="楷体" pitchFamily="49" charset="-122"/>
              </a:rPr>
              <a:t>不穷，猿则百叫无绝。</a:t>
            </a:r>
            <a:r>
              <a:rPr lang="zh-CN" altLang="en-US" sz="2800" b="1" u="sng">
                <a:solidFill>
                  <a:srgbClr val="FF0000"/>
                </a:solidFill>
                <a:latin typeface="楷体" pitchFamily="49" charset="-122"/>
                <a:ea typeface="楷体" pitchFamily="49" charset="-122"/>
              </a:rPr>
              <a:t>鸢飞戾天</a:t>
            </a:r>
            <a:r>
              <a:rPr lang="zh-CN" altLang="en-US" sz="2800" b="1">
                <a:solidFill>
                  <a:srgbClr val="000000"/>
                </a:solidFill>
                <a:latin typeface="楷体" pitchFamily="49" charset="-122"/>
                <a:ea typeface="楷体" pitchFamily="49" charset="-122"/>
              </a:rPr>
              <a:t>者，望峰</a:t>
            </a:r>
            <a:r>
              <a:rPr lang="zh-CN" altLang="en-US" sz="2800" b="1" u="sng">
                <a:solidFill>
                  <a:srgbClr val="FF0000"/>
                </a:solidFill>
                <a:latin typeface="楷体" pitchFamily="49" charset="-122"/>
                <a:ea typeface="楷体" pitchFamily="49" charset="-122"/>
              </a:rPr>
              <a:t>息心</a:t>
            </a:r>
            <a:r>
              <a:rPr lang="zh-CN" altLang="en-US" sz="2800" b="1">
                <a:solidFill>
                  <a:srgbClr val="000000"/>
                </a:solidFill>
                <a:latin typeface="楷体" pitchFamily="49" charset="-122"/>
                <a:ea typeface="楷体" pitchFamily="49" charset="-122"/>
              </a:rPr>
              <a:t>；</a:t>
            </a:r>
            <a:r>
              <a:rPr lang="zh-CN" altLang="en-US" sz="2800" b="1" u="sng">
                <a:solidFill>
                  <a:srgbClr val="FF0000"/>
                </a:solidFill>
                <a:latin typeface="楷体" pitchFamily="49" charset="-122"/>
                <a:ea typeface="楷体" pitchFamily="49" charset="-122"/>
              </a:rPr>
              <a:t>经纶</a:t>
            </a:r>
            <a:r>
              <a:rPr lang="zh-CN" altLang="en-US" sz="2800" b="1">
                <a:solidFill>
                  <a:srgbClr val="000000"/>
                </a:solidFill>
                <a:latin typeface="楷体" pitchFamily="49" charset="-122"/>
                <a:ea typeface="楷体" pitchFamily="49" charset="-122"/>
              </a:rPr>
              <a:t>世务者，</a:t>
            </a:r>
            <a:r>
              <a:rPr lang="zh-CN" altLang="en-US" sz="2800" b="1" u="sng">
                <a:solidFill>
                  <a:srgbClr val="FF0000"/>
                </a:solidFill>
                <a:latin typeface="楷体" pitchFamily="49" charset="-122"/>
                <a:ea typeface="楷体" pitchFamily="49" charset="-122"/>
              </a:rPr>
              <a:t>窥</a:t>
            </a:r>
            <a:r>
              <a:rPr lang="zh-CN" altLang="en-US" sz="2800" b="1">
                <a:solidFill>
                  <a:srgbClr val="000000"/>
                </a:solidFill>
                <a:latin typeface="楷体" pitchFamily="49" charset="-122"/>
                <a:ea typeface="楷体" pitchFamily="49" charset="-122"/>
              </a:rPr>
              <a:t>谷忘</a:t>
            </a:r>
            <a:r>
              <a:rPr lang="zh-CN" altLang="en-US" sz="2800" b="1">
                <a:solidFill>
                  <a:srgbClr val="FF0000"/>
                </a:solidFill>
                <a:latin typeface="楷体" pitchFamily="49" charset="-122"/>
                <a:ea typeface="楷体" pitchFamily="49" charset="-122"/>
              </a:rPr>
              <a:t>反</a:t>
            </a:r>
            <a:r>
              <a:rPr lang="zh-CN" altLang="en-US" sz="2800" b="1">
                <a:solidFill>
                  <a:srgbClr val="000000"/>
                </a:solidFill>
                <a:latin typeface="楷体" pitchFamily="49" charset="-122"/>
                <a:ea typeface="楷体" pitchFamily="49" charset="-122"/>
              </a:rPr>
              <a:t>。</a:t>
            </a:r>
            <a:r>
              <a:rPr lang="zh-CN" altLang="en-US" sz="2800" b="1" u="sng">
                <a:solidFill>
                  <a:srgbClr val="FF0000"/>
                </a:solidFill>
                <a:latin typeface="楷体" pitchFamily="49" charset="-122"/>
                <a:ea typeface="楷体" pitchFamily="49" charset="-122"/>
              </a:rPr>
              <a:t>横柯</a:t>
            </a:r>
            <a:r>
              <a:rPr lang="zh-CN" altLang="en-US" sz="2800" b="1">
                <a:solidFill>
                  <a:srgbClr val="000000"/>
                </a:solidFill>
                <a:latin typeface="楷体" pitchFamily="49" charset="-122"/>
                <a:ea typeface="楷体" pitchFamily="49" charset="-122"/>
              </a:rPr>
              <a:t>上蔽，在</a:t>
            </a:r>
            <a:r>
              <a:rPr lang="zh-CN" altLang="en-US" sz="2800" b="1" u="sng">
                <a:solidFill>
                  <a:srgbClr val="FF0000"/>
                </a:solidFill>
                <a:latin typeface="楷体" pitchFamily="49" charset="-122"/>
                <a:ea typeface="楷体" pitchFamily="49" charset="-122"/>
              </a:rPr>
              <a:t>昼</a:t>
            </a:r>
            <a:r>
              <a:rPr lang="zh-CN" altLang="en-US" sz="2800" b="1">
                <a:solidFill>
                  <a:srgbClr val="000000"/>
                </a:solidFill>
                <a:latin typeface="楷体" pitchFamily="49" charset="-122"/>
                <a:ea typeface="楷体" pitchFamily="49" charset="-122"/>
              </a:rPr>
              <a:t>犹昏；疏条</a:t>
            </a:r>
            <a:r>
              <a:rPr lang="zh-CN" altLang="en-US" sz="2800" b="1" u="sng">
                <a:solidFill>
                  <a:srgbClr val="FF0000"/>
                </a:solidFill>
                <a:latin typeface="楷体" pitchFamily="49" charset="-122"/>
                <a:ea typeface="楷体" pitchFamily="49" charset="-122"/>
              </a:rPr>
              <a:t>交映</a:t>
            </a:r>
            <a:r>
              <a:rPr lang="zh-CN" altLang="en-US" sz="2800" b="1">
                <a:solidFill>
                  <a:srgbClr val="000000"/>
                </a:solidFill>
                <a:latin typeface="楷体" pitchFamily="49" charset="-122"/>
                <a:ea typeface="楷体" pitchFamily="49" charset="-122"/>
              </a:rPr>
              <a:t>，有时见日。</a:t>
            </a:r>
            <a:endParaRPr lang="en-US" altLang="zh-CN" sz="2800" b="1">
              <a:latin typeface="楷体" pitchFamily="49" charset="-122"/>
              <a:ea typeface="楷体" pitchFamily="49" charset="-122"/>
            </a:endParaRPr>
          </a:p>
        </p:txBody>
      </p:sp>
      <p:sp>
        <p:nvSpPr>
          <p:cNvPr id="6" name="文本框 5">
            <a:extLst>
              <a:ext uri="{FF2B5EF4-FFF2-40B4-BE49-F238E27FC236}"/>
            </a:extLst>
          </p:cNvPr>
          <p:cNvSpPr txBox="1">
            <a:spLocks noChangeArrowheads="1"/>
          </p:cNvSpPr>
          <p:nvPr/>
        </p:nvSpPr>
        <p:spPr bwMode="auto">
          <a:xfrm>
            <a:off x="1233488" y="484188"/>
            <a:ext cx="784225" cy="379412"/>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buFont typeface="Arial" panose="020B0604020202020204" pitchFamily="34" charset="0"/>
              <a:buNone/>
              <a:defRPr/>
            </a:pPr>
            <a:r>
              <a:rPr lang="zh-CN" altLang="en-US" dirty="0">
                <a:solidFill>
                  <a:srgbClr val="0000FF"/>
                </a:solidFill>
                <a:latin typeface="黑体" pitchFamily="49" charset="-122"/>
                <a:ea typeface="黑体" pitchFamily="49" charset="-122"/>
              </a:rPr>
              <a:t>两岸。</a:t>
            </a:r>
          </a:p>
        </p:txBody>
      </p:sp>
      <p:sp>
        <p:nvSpPr>
          <p:cNvPr id="3" name="文本框 2">
            <a:extLst>
              <a:ext uri="{FF2B5EF4-FFF2-40B4-BE49-F238E27FC236}"/>
            </a:extLst>
          </p:cNvPr>
          <p:cNvSpPr txBox="1">
            <a:spLocks noChangeArrowheads="1"/>
          </p:cNvSpPr>
          <p:nvPr/>
        </p:nvSpPr>
        <p:spPr bwMode="auto">
          <a:xfrm>
            <a:off x="5348288" y="1285875"/>
            <a:ext cx="1168400" cy="369888"/>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争着向上。</a:t>
            </a:r>
            <a:endParaRPr lang="zh-CN" altLang="en-US" dirty="0"/>
          </a:p>
        </p:txBody>
      </p:sp>
      <p:sp>
        <p:nvSpPr>
          <p:cNvPr id="4" name="文本框 3">
            <a:extLst>
              <a:ext uri="{FF2B5EF4-FFF2-40B4-BE49-F238E27FC236}"/>
            </a:extLst>
          </p:cNvPr>
          <p:cNvSpPr txBox="1">
            <a:spLocks noChangeArrowheads="1"/>
          </p:cNvSpPr>
          <p:nvPr/>
        </p:nvSpPr>
        <p:spPr bwMode="auto">
          <a:xfrm>
            <a:off x="6588125" y="1252538"/>
            <a:ext cx="2244725" cy="585787"/>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sz="1600" dirty="0">
                <a:solidFill>
                  <a:srgbClr val="0000FF"/>
                </a:solidFill>
                <a:latin typeface="黑体" pitchFamily="49" charset="-122"/>
                <a:ea typeface="黑体" pitchFamily="49" charset="-122"/>
              </a:rPr>
              <a:t>这些山峦仿佛都在争着往高处远处伸展。</a:t>
            </a:r>
            <a:endParaRPr lang="zh-CN" altLang="en-US" sz="1600" dirty="0"/>
          </a:p>
        </p:txBody>
      </p:sp>
      <p:sp>
        <p:nvSpPr>
          <p:cNvPr id="9" name="文本框 8">
            <a:extLst>
              <a:ext uri="{FF2B5EF4-FFF2-40B4-BE49-F238E27FC236}"/>
            </a:extLst>
          </p:cNvPr>
          <p:cNvSpPr txBox="1">
            <a:spLocks noChangeArrowheads="1"/>
          </p:cNvSpPr>
          <p:nvPr/>
        </p:nvSpPr>
        <p:spPr bwMode="auto">
          <a:xfrm>
            <a:off x="5724525" y="2139950"/>
            <a:ext cx="2566988" cy="36830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拟声词，形容水声清越。</a:t>
            </a:r>
          </a:p>
        </p:txBody>
      </p:sp>
      <p:sp>
        <p:nvSpPr>
          <p:cNvPr id="11" name="文本框 10">
            <a:extLst>
              <a:ext uri="{FF2B5EF4-FFF2-40B4-BE49-F238E27FC236}"/>
            </a:extLst>
          </p:cNvPr>
          <p:cNvSpPr txBox="1">
            <a:spLocks noChangeArrowheads="1"/>
          </p:cNvSpPr>
          <p:nvPr/>
        </p:nvSpPr>
        <p:spPr bwMode="auto">
          <a:xfrm>
            <a:off x="314325" y="2211388"/>
            <a:ext cx="1162050" cy="369887"/>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互相和鸣。</a:t>
            </a:r>
          </a:p>
        </p:txBody>
      </p:sp>
      <p:sp>
        <p:nvSpPr>
          <p:cNvPr id="12" name="文本框 11">
            <a:extLst>
              <a:ext uri="{FF2B5EF4-FFF2-40B4-BE49-F238E27FC236}"/>
            </a:extLst>
          </p:cNvPr>
          <p:cNvSpPr txBox="1">
            <a:spLocks noChangeArrowheads="1"/>
          </p:cNvSpPr>
          <p:nvPr/>
        </p:nvSpPr>
        <p:spPr bwMode="auto">
          <a:xfrm>
            <a:off x="2051050" y="2211388"/>
            <a:ext cx="1436688" cy="369887"/>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和谐的声音。</a:t>
            </a:r>
          </a:p>
        </p:txBody>
      </p:sp>
      <p:grpSp>
        <p:nvGrpSpPr>
          <p:cNvPr id="57352" name="组合 15"/>
          <p:cNvGrpSpPr>
            <a:grpSpLocks/>
          </p:cNvGrpSpPr>
          <p:nvPr/>
        </p:nvGrpSpPr>
        <p:grpSpPr bwMode="auto">
          <a:xfrm>
            <a:off x="44450" y="-39688"/>
            <a:ext cx="2006600" cy="522288"/>
            <a:chOff x="70" y="-63"/>
            <a:chExt cx="3160" cy="824"/>
          </a:xfrm>
        </p:grpSpPr>
        <p:sp>
          <p:nvSpPr>
            <p:cNvPr id="57365"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精读细研</a:t>
              </a:r>
            </a:p>
          </p:txBody>
        </p:sp>
        <p:cxnSp>
          <p:nvCxnSpPr>
            <p:cNvPr id="19"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22" name="文本框 1">
            <a:extLst>
              <a:ext uri="{FF2B5EF4-FFF2-40B4-BE49-F238E27FC236}"/>
            </a:extLst>
          </p:cNvPr>
          <p:cNvSpPr txBox="1">
            <a:spLocks noChangeArrowheads="1"/>
          </p:cNvSpPr>
          <p:nvPr/>
        </p:nvSpPr>
        <p:spPr bwMode="auto">
          <a:xfrm>
            <a:off x="2679700" y="484188"/>
            <a:ext cx="3213100" cy="36830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形容树密而绿，让人心生寒意。</a:t>
            </a:r>
            <a:endParaRPr lang="zh-CN" altLang="en-US" dirty="0"/>
          </a:p>
        </p:txBody>
      </p:sp>
      <p:sp>
        <p:nvSpPr>
          <p:cNvPr id="25" name="文本框 4">
            <a:extLst>
              <a:ext uri="{FF2B5EF4-FFF2-40B4-BE49-F238E27FC236}"/>
            </a:extLst>
          </p:cNvPr>
          <p:cNvSpPr txBox="1">
            <a:spLocks noChangeArrowheads="1"/>
          </p:cNvSpPr>
          <p:nvPr/>
        </p:nvSpPr>
        <p:spPr bwMode="auto">
          <a:xfrm>
            <a:off x="539750" y="1306513"/>
            <a:ext cx="2579688" cy="36830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笔直地向上，直插云天。</a:t>
            </a:r>
            <a:endParaRPr lang="zh-CN" altLang="en-US" dirty="0"/>
          </a:p>
        </p:txBody>
      </p:sp>
      <p:sp>
        <p:nvSpPr>
          <p:cNvPr id="26" name="文本框 7">
            <a:extLst>
              <a:ext uri="{FF2B5EF4-FFF2-40B4-BE49-F238E27FC236}"/>
            </a:extLst>
          </p:cNvPr>
          <p:cNvSpPr txBox="1">
            <a:spLocks noChangeArrowheads="1"/>
          </p:cNvSpPr>
          <p:nvPr/>
        </p:nvSpPr>
        <p:spPr bwMode="auto">
          <a:xfrm>
            <a:off x="4110038" y="2139950"/>
            <a:ext cx="1398587" cy="36830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冲击，撞击。</a:t>
            </a:r>
          </a:p>
        </p:txBody>
      </p:sp>
      <p:sp>
        <p:nvSpPr>
          <p:cNvPr id="28" name="文本框 2">
            <a:extLst>
              <a:ext uri="{FF2B5EF4-FFF2-40B4-BE49-F238E27FC236}"/>
            </a:extLst>
          </p:cNvPr>
          <p:cNvSpPr txBox="1">
            <a:spLocks noChangeArrowheads="1"/>
          </p:cNvSpPr>
          <p:nvPr/>
        </p:nvSpPr>
        <p:spPr bwMode="auto">
          <a:xfrm>
            <a:off x="3751263" y="3003550"/>
            <a:ext cx="2836862" cy="338138"/>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sz="1600" dirty="0">
                <a:solidFill>
                  <a:srgbClr val="0000FF"/>
                </a:solidFill>
                <a:latin typeface="黑体" pitchFamily="49" charset="-122"/>
                <a:ea typeface="黑体" pitchFamily="49" charset="-122"/>
              </a:rPr>
              <a:t>同“啭”，鸟鸣，这里指蝉鸣。</a:t>
            </a:r>
            <a:endParaRPr lang="zh-CN" altLang="en-US" sz="1600" dirty="0"/>
          </a:p>
        </p:txBody>
      </p:sp>
      <p:sp>
        <p:nvSpPr>
          <p:cNvPr id="29" name="文本框 3">
            <a:extLst>
              <a:ext uri="{FF2B5EF4-FFF2-40B4-BE49-F238E27FC236}"/>
            </a:extLst>
          </p:cNvPr>
          <p:cNvSpPr txBox="1">
            <a:spLocks noChangeArrowheads="1"/>
          </p:cNvSpPr>
          <p:nvPr/>
        </p:nvSpPr>
        <p:spPr bwMode="auto">
          <a:xfrm>
            <a:off x="28575" y="3025775"/>
            <a:ext cx="3679825" cy="338138"/>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sz="1600" dirty="0">
                <a:solidFill>
                  <a:srgbClr val="0000FF"/>
                </a:solidFill>
                <a:latin typeface="黑体" pitchFamily="49" charset="-122"/>
                <a:ea typeface="黑体" pitchFamily="49" charset="-122"/>
              </a:rPr>
              <a:t>鸢鸟飞到天上，这里比喻极力追求名利。</a:t>
            </a:r>
          </a:p>
        </p:txBody>
      </p:sp>
      <p:sp>
        <p:nvSpPr>
          <p:cNvPr id="30" name="文本框 7">
            <a:extLst>
              <a:ext uri="{FF2B5EF4-FFF2-40B4-BE49-F238E27FC236}"/>
            </a:extLst>
          </p:cNvPr>
          <p:cNvSpPr txBox="1">
            <a:spLocks noChangeArrowheads="1"/>
          </p:cNvSpPr>
          <p:nvPr/>
        </p:nvSpPr>
        <p:spPr bwMode="auto">
          <a:xfrm>
            <a:off x="4276725" y="3824288"/>
            <a:ext cx="1374775" cy="369887"/>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筹划、治理。</a:t>
            </a:r>
          </a:p>
        </p:txBody>
      </p:sp>
      <p:sp>
        <p:nvSpPr>
          <p:cNvPr id="31" name="文本框 6">
            <a:extLst>
              <a:ext uri="{FF2B5EF4-FFF2-40B4-BE49-F238E27FC236}"/>
            </a:extLst>
          </p:cNvPr>
          <p:cNvSpPr txBox="1">
            <a:spLocks noChangeArrowheads="1"/>
          </p:cNvSpPr>
          <p:nvPr/>
        </p:nvSpPr>
        <p:spPr bwMode="auto">
          <a:xfrm>
            <a:off x="2268538" y="3821113"/>
            <a:ext cx="1839912" cy="36830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指平息名利之心。</a:t>
            </a:r>
          </a:p>
        </p:txBody>
      </p:sp>
      <p:sp>
        <p:nvSpPr>
          <p:cNvPr id="32" name="文本框 8">
            <a:extLst>
              <a:ext uri="{FF2B5EF4-FFF2-40B4-BE49-F238E27FC236}"/>
            </a:extLst>
          </p:cNvPr>
          <p:cNvSpPr txBox="1">
            <a:spLocks noChangeArrowheads="1"/>
          </p:cNvSpPr>
          <p:nvPr/>
        </p:nvSpPr>
        <p:spPr bwMode="auto">
          <a:xfrm>
            <a:off x="6604000" y="3065463"/>
            <a:ext cx="488950" cy="369887"/>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看。</a:t>
            </a:r>
          </a:p>
        </p:txBody>
      </p:sp>
      <p:sp>
        <p:nvSpPr>
          <p:cNvPr id="33" name="文本框 9">
            <a:extLst>
              <a:ext uri="{FF2B5EF4-FFF2-40B4-BE49-F238E27FC236}"/>
            </a:extLst>
          </p:cNvPr>
          <p:cNvSpPr txBox="1">
            <a:spLocks noChangeArrowheads="1"/>
          </p:cNvSpPr>
          <p:nvPr/>
        </p:nvSpPr>
        <p:spPr bwMode="auto">
          <a:xfrm>
            <a:off x="7186613" y="3003550"/>
            <a:ext cx="1835150" cy="425450"/>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buFont typeface="Arial" panose="020B0604020202020204" pitchFamily="34" charset="0"/>
              <a:buNone/>
              <a:defRPr/>
            </a:pPr>
            <a:r>
              <a:rPr lang="zh-CN" altLang="en-US" dirty="0">
                <a:solidFill>
                  <a:srgbClr val="0000FF"/>
                </a:solidFill>
                <a:latin typeface="黑体" pitchFamily="49" charset="-122"/>
                <a:ea typeface="黑体" pitchFamily="49" charset="-122"/>
              </a:rPr>
              <a:t>同“返”，返回。</a:t>
            </a:r>
          </a:p>
        </p:txBody>
      </p:sp>
      <p:sp>
        <p:nvSpPr>
          <p:cNvPr id="34" name="文本框 10">
            <a:extLst>
              <a:ext uri="{FF2B5EF4-FFF2-40B4-BE49-F238E27FC236}"/>
            </a:extLst>
          </p:cNvPr>
          <p:cNvSpPr txBox="1">
            <a:spLocks noChangeArrowheads="1"/>
          </p:cNvSpPr>
          <p:nvPr/>
        </p:nvSpPr>
        <p:spPr bwMode="auto">
          <a:xfrm>
            <a:off x="323850" y="3930650"/>
            <a:ext cx="1411288" cy="369888"/>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横斜的树枝。</a:t>
            </a:r>
          </a:p>
        </p:txBody>
      </p:sp>
      <p:sp>
        <p:nvSpPr>
          <p:cNvPr id="35" name="文本框 11">
            <a:extLst>
              <a:ext uri="{FF2B5EF4-FFF2-40B4-BE49-F238E27FC236}"/>
            </a:extLst>
          </p:cNvPr>
          <p:cNvSpPr txBox="1">
            <a:spLocks noChangeArrowheads="1"/>
          </p:cNvSpPr>
          <p:nvPr/>
        </p:nvSpPr>
        <p:spPr bwMode="auto">
          <a:xfrm>
            <a:off x="2555875" y="4684713"/>
            <a:ext cx="704850" cy="369887"/>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白天。</a:t>
            </a:r>
          </a:p>
        </p:txBody>
      </p:sp>
      <p:sp>
        <p:nvSpPr>
          <p:cNvPr id="36" name="文本框 12">
            <a:extLst>
              <a:ext uri="{FF2B5EF4-FFF2-40B4-BE49-F238E27FC236}"/>
            </a:extLst>
          </p:cNvPr>
          <p:cNvSpPr txBox="1">
            <a:spLocks noChangeArrowheads="1"/>
          </p:cNvSpPr>
          <p:nvPr/>
        </p:nvSpPr>
        <p:spPr bwMode="auto">
          <a:xfrm>
            <a:off x="4691063" y="4684713"/>
            <a:ext cx="1123950" cy="369887"/>
          </a:xfrm>
          <a:prstGeom prst="rect">
            <a:avLst/>
          </a:prstGeom>
          <a:solidFill>
            <a:schemeClr val="accent6">
              <a:lumMod val="20000"/>
              <a:lumOff val="80000"/>
            </a:schemeClr>
          </a:solidFill>
          <a:ln>
            <a:noFill/>
          </a:ln>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anose="020B0604020202020204" pitchFamily="34" charset="0"/>
              <a:buNone/>
              <a:defRPr/>
            </a:pPr>
            <a:r>
              <a:rPr lang="zh-CN" altLang="en-US" dirty="0">
                <a:solidFill>
                  <a:srgbClr val="0000FF"/>
                </a:solidFill>
                <a:latin typeface="黑体" pitchFamily="49" charset="-122"/>
                <a:ea typeface="黑体" pitchFamily="49" charset="-122"/>
              </a:rPr>
              <a:t>互相掩映。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randombar(horizontal)">
                                      <p:cBhvr>
                                        <p:cTn id="27" dur="500"/>
                                        <p:tgtEl>
                                          <p:spTgt spid="2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randombar(horizontal)">
                                      <p:cBhvr>
                                        <p:cTn id="32" dur="500"/>
                                        <p:tgtEl>
                                          <p:spTgt spid="2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randombar(horizontal)">
                                      <p:cBhvr>
                                        <p:cTn id="47" dur="500"/>
                                        <p:tgtEl>
                                          <p:spTgt spid="1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randombar(horizontal)">
                                      <p:cBhvr>
                                        <p:cTn id="52" dur="500"/>
                                        <p:tgtEl>
                                          <p:spTgt spid="2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randombar(horizontal)">
                                      <p:cBhvr>
                                        <p:cTn id="57" dur="500"/>
                                        <p:tgtEl>
                                          <p:spTgt spid="29"/>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randombar(horizontal)">
                                      <p:cBhvr>
                                        <p:cTn id="62" dur="500"/>
                                        <p:tgtEl>
                                          <p:spTgt spid="31"/>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randombar(horizontal)">
                                      <p:cBhvr>
                                        <p:cTn id="67" dur="500"/>
                                        <p:tgtEl>
                                          <p:spTgt spid="30"/>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randombar(horizontal)">
                                      <p:cBhvr>
                                        <p:cTn id="72" dur="500"/>
                                        <p:tgtEl>
                                          <p:spTgt spid="32"/>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randombar(horizontal)">
                                      <p:cBhvr>
                                        <p:cTn id="77" dur="500"/>
                                        <p:tgtEl>
                                          <p:spTgt spid="33"/>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randombar(horizontal)">
                                      <p:cBhvr>
                                        <p:cTn id="82" dur="500"/>
                                        <p:tgtEl>
                                          <p:spTgt spid="34"/>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4" presetClass="entr" presetSubtype="10" fill="hold" grpId="0" nodeType="click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randombar(horizontal)">
                                      <p:cBhvr>
                                        <p:cTn id="87" dur="500"/>
                                        <p:tgtEl>
                                          <p:spTgt spid="35"/>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14" presetClass="entr" presetSubtype="10" fill="hold" grpId="0" nodeType="click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randombar(horizontal)">
                                      <p:cBhvr>
                                        <p:cTn id="9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4" grpId="0" animBg="1"/>
      <p:bldP spid="9" grpId="0" animBg="1"/>
      <p:bldP spid="11" grpId="0" animBg="1"/>
      <p:bldP spid="12" grpId="0" animBg="1"/>
      <p:bldP spid="22" grpId="0" animBg="1"/>
      <p:bldP spid="25" grpId="0" animBg="1"/>
      <p:bldP spid="26"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矩形 1"/>
          <p:cNvSpPr>
            <a:spLocks noChangeArrowheads="1"/>
          </p:cNvSpPr>
          <p:nvPr/>
        </p:nvSpPr>
        <p:spPr bwMode="auto">
          <a:xfrm>
            <a:off x="296863" y="569913"/>
            <a:ext cx="8550275" cy="4324350"/>
          </a:xfrm>
          <a:prstGeom prst="rect">
            <a:avLst/>
          </a:prstGeom>
          <a:noFill/>
          <a:ln w="9525">
            <a:noFill/>
            <a:miter lim="800000"/>
            <a:headEnd/>
            <a:tailEnd/>
          </a:ln>
        </p:spPr>
        <p:txBody>
          <a:bodyPr>
            <a:spAutoFit/>
          </a:bodyPr>
          <a:lstStyle/>
          <a:p>
            <a:pPr>
              <a:buFont typeface="Arial" charset="0"/>
              <a:buNone/>
            </a:pPr>
            <a:r>
              <a:rPr lang="zh-CN" altLang="en-US" sz="2500" b="1">
                <a:solidFill>
                  <a:srgbClr val="FF0000"/>
                </a:solidFill>
                <a:latin typeface="楷体" pitchFamily="49" charset="-122"/>
                <a:ea typeface="楷体" pitchFamily="49" charset="-122"/>
              </a:rPr>
              <a:t>    译：</a:t>
            </a:r>
            <a:r>
              <a:rPr lang="zh-CN" altLang="en-US" sz="2500" b="1">
                <a:latin typeface="楷体" pitchFamily="49" charset="-122"/>
                <a:ea typeface="楷体" pitchFamily="49" charset="-122"/>
              </a:rPr>
              <a:t>两岸的高山，都长着郁郁葱葱的树木，使人看了有寒凉之意，高山凭借（高峻的）地势，争着向上，（仿佛）互相竞赛向高处和远处伸展；（它们）都在争相比高，笔直地指向（天空），形成了成千成百的山峰。泉水冲击着石头，泠泠地发出清响；美丽的鸟儿相向和鸣，鸣声嘤嘤，和谐动听。（树上的）蝉长久不断地叫，（山中的）猿猴也一声接一声不住地啼。那些怀着对名利的渴望极力高攀的人，看到这些雄奇的山峰，就会平息热衷于功名利禄之心；那些忙于治理政务的人，看到（这些幽美的）山谷，也会流连忘返。横斜的树枝在上面遮蔽着，即使在白天，也像黄昏时那样阴暗，稀疏的枝条交相掩映，有时可以见到阳光。</a:t>
            </a:r>
            <a:endParaRPr lang="en-US" altLang="zh-CN" sz="2500" b="1">
              <a:latin typeface="楷体" pitchFamily="49" charset="-122"/>
              <a:ea typeface="楷体" pitchFamily="49" charset="-122"/>
            </a:endParaRPr>
          </a:p>
        </p:txBody>
      </p:sp>
      <p:grpSp>
        <p:nvGrpSpPr>
          <p:cNvPr id="58370" name="组合 15"/>
          <p:cNvGrpSpPr>
            <a:grpSpLocks/>
          </p:cNvGrpSpPr>
          <p:nvPr/>
        </p:nvGrpSpPr>
        <p:grpSpPr bwMode="auto">
          <a:xfrm>
            <a:off x="44450" y="-39688"/>
            <a:ext cx="2006600" cy="522288"/>
            <a:chOff x="70" y="-63"/>
            <a:chExt cx="3160" cy="824"/>
          </a:xfrm>
        </p:grpSpPr>
        <p:sp>
          <p:nvSpPr>
            <p:cNvPr id="58371"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精读细研</a:t>
              </a:r>
            </a:p>
          </p:txBody>
        </p:sp>
        <p:cxnSp>
          <p:nvCxnSpPr>
            <p:cNvPr id="11"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矩形 1"/>
          <p:cNvSpPr>
            <a:spLocks noChangeArrowheads="1"/>
          </p:cNvSpPr>
          <p:nvPr/>
        </p:nvSpPr>
        <p:spPr bwMode="auto">
          <a:xfrm>
            <a:off x="468313" y="679450"/>
            <a:ext cx="5183187" cy="523875"/>
          </a:xfrm>
          <a:prstGeom prst="rect">
            <a:avLst/>
          </a:prstGeom>
          <a:noFill/>
          <a:ln w="9525">
            <a:noFill/>
            <a:miter lim="800000"/>
            <a:headEnd/>
            <a:tailEnd/>
          </a:ln>
        </p:spPr>
        <p:txBody>
          <a:bodyPr>
            <a:spAutoFit/>
          </a:bodyPr>
          <a:lstStyle/>
          <a:p>
            <a:pPr>
              <a:buFont typeface="Arial" charset="0"/>
              <a:buNone/>
            </a:pPr>
            <a:r>
              <a:rPr lang="en-US" altLang="zh-CN" sz="2800" b="1">
                <a:latin typeface="宋体" charset="-122"/>
              </a:rPr>
              <a:t>1.</a:t>
            </a:r>
            <a:r>
              <a:rPr lang="zh-CN" altLang="en-US" sz="2800" b="1">
                <a:latin typeface="宋体" charset="-122"/>
              </a:rPr>
              <a:t>作者是如何来写“奇山”的？</a:t>
            </a:r>
          </a:p>
        </p:txBody>
      </p:sp>
      <p:sp>
        <p:nvSpPr>
          <p:cNvPr id="29701" name="矩形 1"/>
          <p:cNvSpPr>
            <a:spLocks noChangeArrowheads="1"/>
          </p:cNvSpPr>
          <p:nvPr/>
        </p:nvSpPr>
        <p:spPr bwMode="auto">
          <a:xfrm>
            <a:off x="395288" y="1477963"/>
            <a:ext cx="7096125" cy="2678112"/>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直接写山：</a:t>
            </a:r>
            <a:r>
              <a:rPr lang="zh-CN" altLang="en-US" sz="2800" b="1">
                <a:latin typeface="楷体" pitchFamily="49" charset="-122"/>
                <a:ea typeface="楷体" pitchFamily="49" charset="-122"/>
              </a:rPr>
              <a:t>夹岸高山，皆生寒树，负势竞上，    </a:t>
            </a:r>
            <a:endParaRPr lang="en-US" altLang="zh-CN" sz="2800" b="1">
              <a:latin typeface="楷体" pitchFamily="49" charset="-122"/>
              <a:ea typeface="楷体" pitchFamily="49" charset="-122"/>
            </a:endParaRPr>
          </a:p>
          <a:p>
            <a:pPr>
              <a:buFont typeface="Arial" charset="0"/>
              <a:buNone/>
            </a:pP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互相轩邈，争高直指，千百成峰。</a:t>
            </a:r>
            <a:endParaRPr lang="en-US" altLang="zh-CN" sz="2800" b="1">
              <a:latin typeface="楷体" pitchFamily="49" charset="-122"/>
              <a:ea typeface="楷体" pitchFamily="49" charset="-122"/>
            </a:endParaRPr>
          </a:p>
          <a:p>
            <a:pPr>
              <a:buFont typeface="Arial" charset="0"/>
              <a:buNone/>
            </a:pPr>
            <a:endParaRPr lang="en-US" altLang="zh-CN" sz="2800" b="1">
              <a:latin typeface="楷体" pitchFamily="49" charset="-122"/>
              <a:ea typeface="楷体" pitchFamily="49" charset="-122"/>
            </a:endParaRPr>
          </a:p>
          <a:p>
            <a:pPr>
              <a:buFont typeface="Arial" charset="0"/>
              <a:buNone/>
            </a:pPr>
            <a:r>
              <a:rPr lang="zh-CN" altLang="en-US" sz="2800" b="1">
                <a:solidFill>
                  <a:srgbClr val="FF0000"/>
                </a:solidFill>
                <a:latin typeface="楷体" pitchFamily="49" charset="-122"/>
                <a:ea typeface="楷体" pitchFamily="49" charset="-122"/>
              </a:rPr>
              <a:t>山中之景：</a:t>
            </a:r>
            <a:r>
              <a:rPr lang="zh-CN" altLang="en-US" sz="2800" b="1">
                <a:solidFill>
                  <a:srgbClr val="0000FF"/>
                </a:solidFill>
                <a:latin typeface="楷体" pitchFamily="49" charset="-122"/>
                <a:ea typeface="楷体" pitchFamily="49" charset="-122"/>
              </a:rPr>
              <a:t>泉水</a:t>
            </a:r>
            <a:r>
              <a:rPr lang="zh-CN" altLang="en-US" sz="2800" b="1">
                <a:latin typeface="楷体" pitchFamily="49" charset="-122"/>
                <a:ea typeface="楷体" pitchFamily="49" charset="-122"/>
              </a:rPr>
              <a:t>激石，泠泠作响；好</a:t>
            </a:r>
            <a:r>
              <a:rPr lang="zh-CN" altLang="en-US" sz="2800" b="1">
                <a:solidFill>
                  <a:srgbClr val="0000FF"/>
                </a:solidFill>
                <a:latin typeface="楷体" pitchFamily="49" charset="-122"/>
                <a:ea typeface="楷体" pitchFamily="49" charset="-122"/>
              </a:rPr>
              <a:t>鸟</a:t>
            </a:r>
            <a:r>
              <a:rPr lang="zh-CN" altLang="en-US" sz="2800" b="1">
                <a:latin typeface="楷体" pitchFamily="49" charset="-122"/>
                <a:ea typeface="楷体" pitchFamily="49" charset="-122"/>
              </a:rPr>
              <a:t>相鸣，   </a:t>
            </a:r>
            <a:endParaRPr lang="en-US" altLang="zh-CN" sz="2800" b="1">
              <a:latin typeface="楷体" pitchFamily="49" charset="-122"/>
              <a:ea typeface="楷体" pitchFamily="49" charset="-122"/>
            </a:endParaRPr>
          </a:p>
          <a:p>
            <a:pPr>
              <a:buFont typeface="Arial" charset="0"/>
              <a:buNone/>
            </a:pP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嘤嘤成韵。</a:t>
            </a:r>
            <a:r>
              <a:rPr lang="zh-CN" altLang="en-US" sz="2800" b="1">
                <a:solidFill>
                  <a:srgbClr val="0000FF"/>
                </a:solidFill>
                <a:latin typeface="楷体" pitchFamily="49" charset="-122"/>
                <a:ea typeface="楷体" pitchFamily="49" charset="-122"/>
              </a:rPr>
              <a:t>蝉</a:t>
            </a:r>
            <a:r>
              <a:rPr lang="zh-CN" altLang="en-US" sz="2800" b="1">
                <a:latin typeface="楷体" pitchFamily="49" charset="-122"/>
                <a:ea typeface="楷体" pitchFamily="49" charset="-122"/>
              </a:rPr>
              <a:t>则千转不穷，</a:t>
            </a:r>
            <a:r>
              <a:rPr lang="zh-CN" altLang="en-US" sz="2800" b="1">
                <a:solidFill>
                  <a:srgbClr val="0000FF"/>
                </a:solidFill>
                <a:latin typeface="楷体" pitchFamily="49" charset="-122"/>
                <a:ea typeface="楷体" pitchFamily="49" charset="-122"/>
              </a:rPr>
              <a:t>猿</a:t>
            </a:r>
            <a:r>
              <a:rPr lang="zh-CN" altLang="en-US" sz="2800" b="1">
                <a:latin typeface="楷体" pitchFamily="49" charset="-122"/>
                <a:ea typeface="楷体" pitchFamily="49" charset="-122"/>
              </a:rPr>
              <a:t>则</a:t>
            </a:r>
            <a:endParaRPr lang="en-US" altLang="zh-CN" sz="2800" b="1">
              <a:latin typeface="楷体" pitchFamily="49" charset="-122"/>
              <a:ea typeface="楷体" pitchFamily="49" charset="-122"/>
            </a:endParaRPr>
          </a:p>
          <a:p>
            <a:pPr>
              <a:buFont typeface="Arial" charset="0"/>
              <a:buNone/>
            </a:pP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百叫无绝。</a:t>
            </a:r>
            <a:endParaRPr lang="zh-CN" altLang="en-US"/>
          </a:p>
        </p:txBody>
      </p:sp>
      <p:sp>
        <p:nvSpPr>
          <p:cNvPr id="29702" name="TextBox 2"/>
          <p:cNvSpPr txBox="1">
            <a:spLocks noChangeArrowheads="1"/>
          </p:cNvSpPr>
          <p:nvPr/>
        </p:nvSpPr>
        <p:spPr bwMode="auto">
          <a:xfrm>
            <a:off x="7596188" y="3036888"/>
            <a:ext cx="1273175" cy="830262"/>
          </a:xfrm>
          <a:prstGeom prst="rect">
            <a:avLst/>
          </a:prstGeom>
          <a:noFill/>
          <a:ln w="9525">
            <a:noFill/>
            <a:miter lim="800000"/>
            <a:headEnd/>
            <a:tailEnd/>
          </a:ln>
        </p:spPr>
        <p:txBody>
          <a:bodyPr>
            <a:spAutoFit/>
          </a:bodyPr>
          <a:lstStyle/>
          <a:p>
            <a:pPr algn="ctr">
              <a:buFont typeface="Arial" charset="0"/>
              <a:buNone/>
            </a:pPr>
            <a:r>
              <a:rPr lang="zh-CN" altLang="en-US" sz="2400" b="1">
                <a:solidFill>
                  <a:srgbClr val="0000FF"/>
                </a:solidFill>
                <a:latin typeface="楷体" pitchFamily="49" charset="-122"/>
                <a:ea typeface="楷体" pitchFamily="49" charset="-122"/>
              </a:rPr>
              <a:t>听觉</a:t>
            </a:r>
            <a:endParaRPr lang="en-US" altLang="zh-CN" sz="2400" b="1">
              <a:solidFill>
                <a:srgbClr val="0000FF"/>
              </a:solidFill>
              <a:latin typeface="楷体" pitchFamily="49" charset="-122"/>
              <a:ea typeface="楷体" pitchFamily="49" charset="-122"/>
            </a:endParaRPr>
          </a:p>
          <a:p>
            <a:pPr algn="ctr">
              <a:buFont typeface="Arial" charset="0"/>
              <a:buNone/>
            </a:pPr>
            <a:r>
              <a:rPr lang="zh-CN" altLang="en-US" sz="2400" b="1">
                <a:solidFill>
                  <a:srgbClr val="0000FF"/>
                </a:solidFill>
                <a:latin typeface="楷体" pitchFamily="49" charset="-122"/>
                <a:ea typeface="楷体" pitchFamily="49" charset="-122"/>
              </a:rPr>
              <a:t>（对偶）</a:t>
            </a:r>
          </a:p>
        </p:txBody>
      </p:sp>
      <p:sp>
        <p:nvSpPr>
          <p:cNvPr id="29703" name="TextBox 10"/>
          <p:cNvSpPr txBox="1">
            <a:spLocks noChangeArrowheads="1"/>
          </p:cNvSpPr>
          <p:nvPr/>
        </p:nvSpPr>
        <p:spPr bwMode="auto">
          <a:xfrm>
            <a:off x="7596188" y="1563688"/>
            <a:ext cx="1331912" cy="830262"/>
          </a:xfrm>
          <a:prstGeom prst="rect">
            <a:avLst/>
          </a:prstGeom>
          <a:noFill/>
          <a:ln w="9525">
            <a:noFill/>
            <a:miter lim="800000"/>
            <a:headEnd/>
            <a:tailEnd/>
          </a:ln>
        </p:spPr>
        <p:txBody>
          <a:bodyPr>
            <a:spAutoFit/>
          </a:bodyPr>
          <a:lstStyle/>
          <a:p>
            <a:pPr algn="ctr">
              <a:buFont typeface="Arial" charset="0"/>
              <a:buNone/>
            </a:pPr>
            <a:r>
              <a:rPr lang="zh-CN" altLang="en-US" sz="2400" b="1">
                <a:solidFill>
                  <a:srgbClr val="0000FF"/>
                </a:solidFill>
                <a:latin typeface="楷体" pitchFamily="49" charset="-122"/>
                <a:ea typeface="楷体" pitchFamily="49" charset="-122"/>
              </a:rPr>
              <a:t>视觉（拟人）</a:t>
            </a:r>
          </a:p>
        </p:txBody>
      </p:sp>
      <p:grpSp>
        <p:nvGrpSpPr>
          <p:cNvPr id="59397" name="组合 15"/>
          <p:cNvGrpSpPr>
            <a:grpSpLocks/>
          </p:cNvGrpSpPr>
          <p:nvPr/>
        </p:nvGrpSpPr>
        <p:grpSpPr bwMode="auto">
          <a:xfrm>
            <a:off x="44450" y="-39688"/>
            <a:ext cx="2006600" cy="522288"/>
            <a:chOff x="70" y="-63"/>
            <a:chExt cx="3160" cy="824"/>
          </a:xfrm>
        </p:grpSpPr>
        <p:sp>
          <p:nvSpPr>
            <p:cNvPr id="59398"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精读细研</a:t>
              </a:r>
            </a:p>
          </p:txBody>
        </p:sp>
        <p:cxnSp>
          <p:nvCxnSpPr>
            <p:cNvPr id="13"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9701">
                                            <p:txEl>
                                              <p:pRg st="0" end="0"/>
                                            </p:txEl>
                                          </p:spTgt>
                                        </p:tgtEl>
                                        <p:attrNameLst>
                                          <p:attrName>style.visibility</p:attrName>
                                        </p:attrNameLst>
                                      </p:cBhvr>
                                      <p:to>
                                        <p:strVal val="visible"/>
                                      </p:to>
                                    </p:set>
                                    <p:animEffect transition="in" filter="randombar(horizontal)">
                                      <p:cBhvr>
                                        <p:cTn id="7" dur="500"/>
                                        <p:tgtEl>
                                          <p:spTgt spid="29701">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9701">
                                            <p:txEl>
                                              <p:pRg st="1" end="1"/>
                                            </p:txEl>
                                          </p:spTgt>
                                        </p:tgtEl>
                                        <p:attrNameLst>
                                          <p:attrName>style.visibility</p:attrName>
                                        </p:attrNameLst>
                                      </p:cBhvr>
                                      <p:to>
                                        <p:strVal val="visible"/>
                                      </p:to>
                                    </p:set>
                                    <p:animEffect transition="in" filter="randombar(horizontal)">
                                      <p:cBhvr>
                                        <p:cTn id="10" dur="500"/>
                                        <p:tgtEl>
                                          <p:spTgt spid="29701">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9703"/>
                                        </p:tgtEl>
                                        <p:attrNameLst>
                                          <p:attrName>style.visibility</p:attrName>
                                        </p:attrNameLst>
                                      </p:cBhvr>
                                      <p:to>
                                        <p:strVal val="visible"/>
                                      </p:to>
                                    </p:set>
                                    <p:animEffect transition="in" filter="randombar(horizontal)">
                                      <p:cBhvr>
                                        <p:cTn id="15" dur="500"/>
                                        <p:tgtEl>
                                          <p:spTgt spid="2970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nodeType="clickEffect">
                                  <p:stCondLst>
                                    <p:cond delay="0"/>
                                  </p:stCondLst>
                                  <p:childTnLst>
                                    <p:set>
                                      <p:cBhvr>
                                        <p:cTn id="19" dur="1" fill="hold">
                                          <p:stCondLst>
                                            <p:cond delay="0"/>
                                          </p:stCondLst>
                                        </p:cTn>
                                        <p:tgtEl>
                                          <p:spTgt spid="29701">
                                            <p:txEl>
                                              <p:pRg st="3" end="3"/>
                                            </p:txEl>
                                          </p:spTgt>
                                        </p:tgtEl>
                                        <p:attrNameLst>
                                          <p:attrName>style.visibility</p:attrName>
                                        </p:attrNameLst>
                                      </p:cBhvr>
                                      <p:to>
                                        <p:strVal val="visible"/>
                                      </p:to>
                                    </p:set>
                                    <p:animEffect transition="in" filter="randombar(horizontal)">
                                      <p:cBhvr>
                                        <p:cTn id="20" dur="500"/>
                                        <p:tgtEl>
                                          <p:spTgt spid="29701">
                                            <p:txEl>
                                              <p:pRg st="3" end="3"/>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29701">
                                            <p:txEl>
                                              <p:pRg st="4" end="4"/>
                                            </p:txEl>
                                          </p:spTgt>
                                        </p:tgtEl>
                                        <p:attrNameLst>
                                          <p:attrName>style.visibility</p:attrName>
                                        </p:attrNameLst>
                                      </p:cBhvr>
                                      <p:to>
                                        <p:strVal val="visible"/>
                                      </p:to>
                                    </p:set>
                                    <p:animEffect transition="in" filter="randombar(horizontal)">
                                      <p:cBhvr>
                                        <p:cTn id="23" dur="500"/>
                                        <p:tgtEl>
                                          <p:spTgt spid="29701">
                                            <p:txEl>
                                              <p:pRg st="4" end="4"/>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29701">
                                            <p:txEl>
                                              <p:pRg st="5" end="5"/>
                                            </p:txEl>
                                          </p:spTgt>
                                        </p:tgtEl>
                                        <p:attrNameLst>
                                          <p:attrName>style.visibility</p:attrName>
                                        </p:attrNameLst>
                                      </p:cBhvr>
                                      <p:to>
                                        <p:strVal val="visible"/>
                                      </p:to>
                                    </p:set>
                                    <p:animEffect transition="in" filter="randombar(horizontal)">
                                      <p:cBhvr>
                                        <p:cTn id="26" dur="500"/>
                                        <p:tgtEl>
                                          <p:spTgt spid="29701">
                                            <p:txEl>
                                              <p:pRg st="5" end="5"/>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29702"/>
                                        </p:tgtEl>
                                        <p:attrNameLst>
                                          <p:attrName>style.visibility</p:attrName>
                                        </p:attrNameLst>
                                      </p:cBhvr>
                                      <p:to>
                                        <p:strVal val="visible"/>
                                      </p:to>
                                    </p:set>
                                    <p:animEffect transition="in" filter="randombar(horizontal)">
                                      <p:cBhvr>
                                        <p:cTn id="31" dur="500"/>
                                        <p:tgtEl>
                                          <p:spTgt spid="29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p:bldP spid="2970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9" descr="https://timgsa.baidu.com/timg?image&amp;quality=80&amp;size=b9999_10000&amp;sec=1555046563746&amp;di=9e33ff1748b8975fb29fe5520e02603c&amp;imgtype=0&amp;src=http%3A%2F%2Fimgnews.mycollect.net%2F201902%2F27%2F2019022716154036615058.jpg"/>
          <p:cNvPicPr>
            <a:picLocks noChangeAspect="1" noChangeArrowheads="1"/>
          </p:cNvPicPr>
          <p:nvPr/>
        </p:nvPicPr>
        <p:blipFill>
          <a:blip r:embed="rId2"/>
          <a:srcRect/>
          <a:stretch>
            <a:fillRect/>
          </a:stretch>
        </p:blipFill>
        <p:spPr bwMode="auto">
          <a:xfrm>
            <a:off x="-1588" y="-15875"/>
            <a:ext cx="9145588" cy="5251450"/>
          </a:xfrm>
          <a:prstGeom prst="rect">
            <a:avLst/>
          </a:prstGeom>
          <a:noFill/>
          <a:ln w="9525">
            <a:noFill/>
            <a:miter lim="800000"/>
            <a:headEnd/>
            <a:tailEnd/>
          </a:ln>
        </p:spPr>
      </p:pic>
      <p:grpSp>
        <p:nvGrpSpPr>
          <p:cNvPr id="39938" name="组合 1"/>
          <p:cNvGrpSpPr>
            <a:grpSpLocks/>
          </p:cNvGrpSpPr>
          <p:nvPr/>
        </p:nvGrpSpPr>
        <p:grpSpPr bwMode="auto">
          <a:xfrm>
            <a:off x="58738" y="50800"/>
            <a:ext cx="1920875" cy="369888"/>
            <a:chOff x="58738" y="50800"/>
            <a:chExt cx="1920875" cy="368777"/>
          </a:xfrm>
        </p:grpSpPr>
        <p:sp>
          <p:nvSpPr>
            <p:cNvPr id="10" name="圆角矩形 9">
              <a:extLst>
                <a:ext uri="{FF2B5EF4-FFF2-40B4-BE49-F238E27FC236}"/>
              </a:extLst>
            </p:cNvPr>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lang="zh-CN" altLang="en-US"/>
            </a:p>
          </p:txBody>
        </p:sp>
        <p:sp>
          <p:nvSpPr>
            <p:cNvPr id="39948" name="文本框 1"/>
            <p:cNvSpPr txBox="1">
              <a:spLocks noChangeArrowheads="1"/>
            </p:cNvSpPr>
            <p:nvPr/>
          </p:nvSpPr>
          <p:spPr bwMode="auto">
            <a:xfrm>
              <a:off x="117475" y="50800"/>
              <a:ext cx="1800493" cy="368777"/>
            </a:xfrm>
            <a:prstGeom prst="rect">
              <a:avLst/>
            </a:prstGeom>
            <a:noFill/>
            <a:ln w="9525">
              <a:noFill/>
              <a:miter lim="800000"/>
              <a:headEnd/>
              <a:tailEnd/>
            </a:ln>
          </p:spPr>
          <p:txBody>
            <a:bodyPr wrap="none">
              <a:spAutoFit/>
            </a:bodyPr>
            <a:lstStyle/>
            <a:p>
              <a:pPr eaLnBrk="0" hangingPunct="0">
                <a:buFont typeface="Arial" charset="0"/>
                <a:buNone/>
              </a:pPr>
              <a:r>
                <a:rPr lang="zh-CN" altLang="en-US" b="1" dirty="0">
                  <a:solidFill>
                    <a:schemeClr val="bg1"/>
                  </a:solidFill>
                  <a:latin typeface="宋体" panose="02010600030101010101" pitchFamily="2" charset="-122"/>
                  <a:ea typeface="宋体" panose="02010600030101010101" pitchFamily="2" charset="-122"/>
                  <a:cs typeface="FZXingKai-S04"/>
                </a:rPr>
                <a:t>八年级语文上册</a:t>
              </a:r>
            </a:p>
          </p:txBody>
        </p:sp>
      </p:grpSp>
      <p:sp>
        <p:nvSpPr>
          <p:cNvPr id="9" name="TextBox 48">
            <a:extLst>
              <a:ext uri="{FF2B5EF4-FFF2-40B4-BE49-F238E27FC236}"/>
            </a:extLst>
          </p:cNvPr>
          <p:cNvSpPr txBox="1"/>
          <p:nvPr/>
        </p:nvSpPr>
        <p:spPr>
          <a:xfrm>
            <a:off x="1988713" y="1563638"/>
            <a:ext cx="5166574" cy="854080"/>
          </a:xfrm>
          <a:prstGeom prst="rect">
            <a:avLst/>
          </a:prstGeom>
          <a:noFill/>
          <a:ln w="19050">
            <a:solidFill>
              <a:schemeClr val="tx1"/>
            </a:solidFill>
          </a:ln>
          <a:effectLst>
            <a:softEdge rad="31750"/>
          </a:effectLst>
        </p:spPr>
        <p:txBody>
          <a:bodyPr lIns="68580" tIns="34290" rIns="68580" bIns="34290">
            <a:spAutoFit/>
          </a:bodyPr>
          <a:lstStyle/>
          <a:p>
            <a:pPr algn="ctr" eaLnBrk="0" hangingPunct="0">
              <a:buFont typeface="Arial" charset="0"/>
              <a:buNone/>
              <a:defRPr/>
            </a:pPr>
            <a:r>
              <a:rPr lang="en-US" altLang="zh-CN" sz="5100" b="1" dirty="0" smtClean="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Kaiti SC"/>
              </a:rPr>
              <a:t>12</a:t>
            </a:r>
            <a:r>
              <a:rPr lang="zh-CN" altLang="en-US" sz="5100" b="1" baseline="30000" dirty="0" smtClean="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Kaiti SC"/>
              </a:rPr>
              <a:t>*</a:t>
            </a:r>
            <a:r>
              <a:rPr lang="en-US" altLang="zh-CN" sz="5100" b="1" dirty="0" smtClean="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Kaiti SC"/>
              </a:rPr>
              <a:t>  </a:t>
            </a:r>
            <a:r>
              <a:rPr lang="zh-CN" altLang="en-US" sz="5100" b="1" dirty="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Kaiti SC"/>
              </a:rPr>
              <a:t>与朱元思书</a:t>
            </a:r>
          </a:p>
        </p:txBody>
      </p:sp>
      <p:pic>
        <p:nvPicPr>
          <p:cNvPr id="11" name="图片 10">
            <a:extLst>
              <a:ext uri="{FF2B5EF4-FFF2-40B4-BE49-F238E27FC236}"/>
            </a:extLst>
          </p:cNvPr>
          <p:cNvPicPr>
            <a:picLocks noChangeAspect="1"/>
          </p:cNvPicPr>
          <p:nvPr/>
        </p:nvPicPr>
        <p:blipFill>
          <a:blip r:embed="rId3"/>
          <a:stretch>
            <a:fillRect/>
          </a:stretch>
        </p:blipFill>
        <p:spPr>
          <a:xfrm>
            <a:off x="7262813" y="4238625"/>
            <a:ext cx="1630362" cy="379413"/>
          </a:xfrm>
          <a:prstGeom prst="rect">
            <a:avLst/>
          </a:prstGeom>
          <a:ln>
            <a:noFill/>
          </a:ln>
          <a:effectLst>
            <a:outerShdw blurRad="292100" dist="139700" dir="2700000" algn="tl" rotWithShape="0">
              <a:srgbClr val="333333">
                <a:alpha val="65000"/>
              </a:srgbClr>
            </a:outerShdw>
          </a:effectLst>
        </p:spPr>
      </p:pic>
      <p:pic>
        <p:nvPicPr>
          <p:cNvPr id="12" name="图片 11">
            <a:extLst>
              <a:ext uri="{FF2B5EF4-FFF2-40B4-BE49-F238E27FC236}"/>
            </a:extLst>
          </p:cNvPr>
          <p:cNvPicPr>
            <a:picLocks noChangeAspect="1"/>
          </p:cNvPicPr>
          <p:nvPr/>
        </p:nvPicPr>
        <p:blipFill>
          <a:blip r:embed="rId3"/>
          <a:stretch>
            <a:fillRect/>
          </a:stretch>
        </p:blipFill>
        <p:spPr>
          <a:xfrm>
            <a:off x="7262813" y="4630738"/>
            <a:ext cx="1630362" cy="377825"/>
          </a:xfrm>
          <a:prstGeom prst="rect">
            <a:avLst/>
          </a:prstGeom>
          <a:ln>
            <a:noFill/>
          </a:ln>
          <a:effectLst>
            <a:outerShdw blurRad="292100" dist="139700" dir="2700000" algn="tl" rotWithShape="0">
              <a:srgbClr val="333333">
                <a:alpha val="65000"/>
              </a:srgbClr>
            </a:outerShdw>
          </a:effectLst>
        </p:spPr>
      </p:pic>
      <p:sp>
        <p:nvSpPr>
          <p:cNvPr id="39945" name="矩形 7"/>
          <p:cNvSpPr>
            <a:spLocks noChangeArrowheads="1"/>
          </p:cNvSpPr>
          <p:nvPr/>
        </p:nvSpPr>
        <p:spPr bwMode="auto">
          <a:xfrm>
            <a:off x="7380288" y="4227513"/>
            <a:ext cx="1108075" cy="369887"/>
          </a:xfrm>
          <a:prstGeom prst="rect">
            <a:avLst/>
          </a:prstGeom>
          <a:noFill/>
          <a:ln w="9525">
            <a:noFill/>
            <a:miter lim="800000"/>
            <a:headEnd/>
            <a:tailEnd/>
          </a:ln>
        </p:spPr>
        <p:txBody>
          <a:bodyPr wrap="none">
            <a:spAutoFit/>
          </a:bodyPr>
          <a:lstStyle/>
          <a:p>
            <a:pPr algn="ctr" eaLnBrk="0" hangingPunct="0">
              <a:buFont typeface="Arial" charset="0"/>
              <a:buNone/>
            </a:pPr>
            <a:r>
              <a:rPr kumimoji="1" lang="zh-CN" altLang="en-US">
                <a:solidFill>
                  <a:schemeClr val="bg1"/>
                </a:solidFill>
                <a:hlinkClick r:id="rId4" action="ppaction://hlinksldjump"/>
              </a:rPr>
              <a:t>第一课时</a:t>
            </a:r>
            <a:endParaRPr kumimoji="1" lang="zh-CN" altLang="en-US">
              <a:solidFill>
                <a:schemeClr val="bg1"/>
              </a:solidFill>
            </a:endParaRPr>
          </a:p>
        </p:txBody>
      </p:sp>
      <p:sp>
        <p:nvSpPr>
          <p:cNvPr id="39946" name="矩形 8"/>
          <p:cNvSpPr>
            <a:spLocks noChangeArrowheads="1"/>
          </p:cNvSpPr>
          <p:nvPr/>
        </p:nvSpPr>
        <p:spPr bwMode="auto">
          <a:xfrm>
            <a:off x="7380288" y="4659313"/>
            <a:ext cx="1108075" cy="369887"/>
          </a:xfrm>
          <a:prstGeom prst="rect">
            <a:avLst/>
          </a:prstGeom>
          <a:noFill/>
          <a:ln w="9525">
            <a:noFill/>
            <a:miter lim="800000"/>
            <a:headEnd/>
            <a:tailEnd/>
          </a:ln>
        </p:spPr>
        <p:txBody>
          <a:bodyPr wrap="none">
            <a:spAutoFit/>
          </a:bodyPr>
          <a:lstStyle/>
          <a:p>
            <a:pPr algn="ctr" eaLnBrk="0" hangingPunct="0">
              <a:buFont typeface="Arial" charset="0"/>
              <a:buNone/>
            </a:pPr>
            <a:r>
              <a:rPr kumimoji="1" lang="zh-CN" altLang="en-US">
                <a:solidFill>
                  <a:schemeClr val="bg1"/>
                </a:solidFill>
                <a:hlinkClick r:id="rId5" action="ppaction://hlinksldjump"/>
              </a:rPr>
              <a:t>第二课时</a:t>
            </a:r>
            <a:endParaRPr kumimoji="1" lang="zh-CN" altLang="en-US">
              <a:solidFill>
                <a:schemeClr val="bg1"/>
              </a:solidFill>
            </a:endParaRPr>
          </a:p>
        </p:txBody>
      </p:sp>
      <p:pic>
        <p:nvPicPr>
          <p:cNvPr id="13" name="Picture 2" descr="C:\Users\Administrator\Desktop\初中七彩课堂图标.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extBox 1"/>
          <p:cNvSpPr txBox="1">
            <a:spLocks noChangeArrowheads="1"/>
          </p:cNvSpPr>
          <p:nvPr/>
        </p:nvSpPr>
        <p:spPr bwMode="auto">
          <a:xfrm>
            <a:off x="468313" y="566738"/>
            <a:ext cx="8150225" cy="954087"/>
          </a:xfrm>
          <a:prstGeom prst="rect">
            <a:avLst/>
          </a:prstGeom>
          <a:noFill/>
          <a:ln w="9525">
            <a:noFill/>
            <a:miter lim="800000"/>
            <a:headEnd/>
            <a:tailEnd/>
          </a:ln>
        </p:spPr>
        <p:txBody>
          <a:bodyPr>
            <a:spAutoFit/>
          </a:bodyPr>
          <a:lstStyle/>
          <a:p>
            <a:pPr>
              <a:buFont typeface="Arial" charset="0"/>
              <a:buNone/>
            </a:pPr>
            <a:r>
              <a:rPr lang="en-US" altLang="zh-CN" sz="2800" b="1">
                <a:latin typeface="宋体" charset="-122"/>
              </a:rPr>
              <a:t>2.</a:t>
            </a:r>
            <a:r>
              <a:rPr lang="zh-CN" altLang="en-US" sz="2800" b="1">
                <a:latin typeface="宋体" charset="-122"/>
              </a:rPr>
              <a:t>文章题目为</a:t>
            </a:r>
            <a:r>
              <a:rPr lang="en-US" altLang="zh-CN" sz="2800" b="1">
                <a:latin typeface="宋体" charset="-122"/>
              </a:rPr>
              <a:t>《</a:t>
            </a:r>
            <a:r>
              <a:rPr lang="zh-CN" altLang="en-US" sz="2800" b="1">
                <a:latin typeface="宋体" charset="-122"/>
              </a:rPr>
              <a:t>与朱元思书</a:t>
            </a:r>
            <a:r>
              <a:rPr lang="en-US" altLang="zh-CN" sz="2800" b="1">
                <a:latin typeface="宋体" charset="-122"/>
              </a:rPr>
              <a:t>》</a:t>
            </a:r>
            <a:r>
              <a:rPr lang="zh-CN" altLang="en-US" sz="2800" b="1">
                <a:latin typeface="宋体" charset="-122"/>
              </a:rPr>
              <a:t>，读完课文，说说作者对朋友进行了哪些规劝？</a:t>
            </a:r>
          </a:p>
        </p:txBody>
      </p:sp>
      <p:sp>
        <p:nvSpPr>
          <p:cNvPr id="30723" name="TextBox 1"/>
          <p:cNvSpPr txBox="1">
            <a:spLocks noChangeArrowheads="1"/>
          </p:cNvSpPr>
          <p:nvPr/>
        </p:nvSpPr>
        <p:spPr bwMode="auto">
          <a:xfrm>
            <a:off x="468313" y="1574800"/>
            <a:ext cx="8150225" cy="954088"/>
          </a:xfrm>
          <a:prstGeom prst="rect">
            <a:avLst/>
          </a:prstGeom>
          <a:noFill/>
          <a:ln w="9525">
            <a:noFill/>
            <a:miter lim="800000"/>
            <a:headEnd/>
            <a:tailEnd/>
          </a:ln>
        </p:spPr>
        <p:txBody>
          <a:bodyPr>
            <a:spAutoFit/>
          </a:bodyPr>
          <a:lstStyle/>
          <a:p>
            <a:pPr>
              <a:buFont typeface="Arial" charset="0"/>
              <a:buNone/>
            </a:pP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作者劝朋友寄情山水，避世隐退，不要为世俗所困扰。</a:t>
            </a:r>
          </a:p>
        </p:txBody>
      </p:sp>
      <p:grpSp>
        <p:nvGrpSpPr>
          <p:cNvPr id="60419" name="组合 15"/>
          <p:cNvGrpSpPr>
            <a:grpSpLocks/>
          </p:cNvGrpSpPr>
          <p:nvPr/>
        </p:nvGrpSpPr>
        <p:grpSpPr bwMode="auto">
          <a:xfrm>
            <a:off x="44450" y="-39688"/>
            <a:ext cx="2006600" cy="522288"/>
            <a:chOff x="70" y="-63"/>
            <a:chExt cx="3160" cy="824"/>
          </a:xfrm>
        </p:grpSpPr>
        <p:sp>
          <p:nvSpPr>
            <p:cNvPr id="60427"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精读细研</a:t>
              </a:r>
            </a:p>
          </p:txBody>
        </p:sp>
        <p:cxnSp>
          <p:nvCxnSpPr>
            <p:cNvPr id="6"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8" name="TextBox 1"/>
          <p:cNvSpPr txBox="1">
            <a:spLocks noChangeArrowheads="1"/>
          </p:cNvSpPr>
          <p:nvPr/>
        </p:nvSpPr>
        <p:spPr bwMode="auto">
          <a:xfrm>
            <a:off x="468313" y="2659063"/>
            <a:ext cx="7559675" cy="522287"/>
          </a:xfrm>
          <a:prstGeom prst="rect">
            <a:avLst/>
          </a:prstGeom>
          <a:noFill/>
          <a:ln w="9525">
            <a:noFill/>
            <a:miter lim="800000"/>
            <a:headEnd/>
            <a:tailEnd/>
          </a:ln>
        </p:spPr>
        <p:txBody>
          <a:bodyPr>
            <a:spAutoFit/>
          </a:bodyPr>
          <a:lstStyle/>
          <a:p>
            <a:pPr>
              <a:buFont typeface="Arial" charset="0"/>
              <a:buNone/>
            </a:pPr>
            <a:r>
              <a:rPr lang="en-US" altLang="zh-CN" sz="2800" b="1">
                <a:latin typeface="宋体" charset="-122"/>
              </a:rPr>
              <a:t>3.</a:t>
            </a:r>
            <a:r>
              <a:rPr lang="zh-CN" altLang="en-US" sz="2800" b="1">
                <a:latin typeface="宋体" charset="-122"/>
              </a:rPr>
              <a:t>在这部分中，有哪些词类活用的词？找一找。</a:t>
            </a:r>
          </a:p>
        </p:txBody>
      </p:sp>
      <p:sp>
        <p:nvSpPr>
          <p:cNvPr id="9" name="文本框 3"/>
          <p:cNvSpPr txBox="1">
            <a:spLocks noChangeArrowheads="1"/>
          </p:cNvSpPr>
          <p:nvPr/>
        </p:nvSpPr>
        <p:spPr bwMode="auto">
          <a:xfrm>
            <a:off x="774700" y="3200400"/>
            <a:ext cx="1612900" cy="522288"/>
          </a:xfrm>
          <a:prstGeom prst="rect">
            <a:avLst/>
          </a:prstGeom>
          <a:noFill/>
          <a:ln w="9525">
            <a:noFill/>
            <a:miter lim="800000"/>
            <a:headEnd/>
            <a:tailEnd/>
          </a:ln>
        </p:spPr>
        <p:txBody>
          <a:bodyPr wrap="none">
            <a:spAutoFit/>
          </a:bodyPr>
          <a:lstStyle/>
          <a:p>
            <a:pPr>
              <a:buFont typeface="Arial" charset="0"/>
              <a:buNone/>
            </a:pPr>
            <a:r>
              <a:rPr lang="zh-CN" altLang="en-US" sz="2800" b="1">
                <a:latin typeface="楷体" pitchFamily="49" charset="-122"/>
                <a:ea typeface="楷体" pitchFamily="49" charset="-122"/>
              </a:rPr>
              <a:t>负势竞</a:t>
            </a:r>
            <a:r>
              <a:rPr lang="zh-CN" altLang="en-US" sz="2800" b="1">
                <a:solidFill>
                  <a:srgbClr val="FF0000"/>
                </a:solidFill>
                <a:latin typeface="楷体" pitchFamily="49" charset="-122"/>
                <a:ea typeface="楷体" pitchFamily="49" charset="-122"/>
              </a:rPr>
              <a:t>上</a:t>
            </a:r>
          </a:p>
        </p:txBody>
      </p:sp>
      <p:sp>
        <p:nvSpPr>
          <p:cNvPr id="10" name="文本框 4"/>
          <p:cNvSpPr txBox="1">
            <a:spLocks noChangeArrowheads="1"/>
          </p:cNvSpPr>
          <p:nvPr/>
        </p:nvSpPr>
        <p:spPr bwMode="auto">
          <a:xfrm>
            <a:off x="774700" y="3705225"/>
            <a:ext cx="1612900" cy="520700"/>
          </a:xfrm>
          <a:prstGeom prst="rect">
            <a:avLst/>
          </a:prstGeom>
          <a:noFill/>
          <a:ln w="9525">
            <a:noFill/>
            <a:miter lim="800000"/>
            <a:headEnd/>
            <a:tailEnd/>
          </a:ln>
        </p:spPr>
        <p:txBody>
          <a:bodyPr wrap="none">
            <a:spAutoFit/>
          </a:bodyPr>
          <a:lstStyle/>
          <a:p>
            <a:pPr>
              <a:buFont typeface="Arial" charset="0"/>
              <a:buNone/>
            </a:pPr>
            <a:r>
              <a:rPr lang="zh-CN" altLang="en-US" sz="2800" b="1">
                <a:latin typeface="楷体" pitchFamily="49" charset="-122"/>
                <a:ea typeface="楷体" pitchFamily="49" charset="-122"/>
              </a:rPr>
              <a:t>互相</a:t>
            </a:r>
            <a:r>
              <a:rPr lang="zh-CN" altLang="en-US" sz="2800" b="1">
                <a:solidFill>
                  <a:srgbClr val="FF0000"/>
                </a:solidFill>
                <a:latin typeface="楷体" pitchFamily="49" charset="-122"/>
                <a:ea typeface="楷体" pitchFamily="49" charset="-122"/>
              </a:rPr>
              <a:t>轩邈</a:t>
            </a:r>
          </a:p>
        </p:txBody>
      </p:sp>
      <p:sp>
        <p:nvSpPr>
          <p:cNvPr id="11" name="文本框 5"/>
          <p:cNvSpPr txBox="1">
            <a:spLocks noChangeArrowheads="1"/>
          </p:cNvSpPr>
          <p:nvPr/>
        </p:nvSpPr>
        <p:spPr bwMode="auto">
          <a:xfrm>
            <a:off x="774700" y="4208463"/>
            <a:ext cx="1612900" cy="522287"/>
          </a:xfrm>
          <a:prstGeom prst="rect">
            <a:avLst/>
          </a:prstGeom>
          <a:noFill/>
          <a:ln w="9525">
            <a:noFill/>
            <a:miter lim="800000"/>
            <a:headEnd/>
            <a:tailEnd/>
          </a:ln>
        </p:spPr>
        <p:txBody>
          <a:bodyPr wrap="none">
            <a:spAutoFit/>
          </a:bodyPr>
          <a:lstStyle/>
          <a:p>
            <a:pPr>
              <a:buFont typeface="Arial" charset="0"/>
              <a:buNone/>
            </a:pPr>
            <a:r>
              <a:rPr lang="zh-CN" altLang="en-US" sz="2800" b="1">
                <a:latin typeface="楷体" pitchFamily="49" charset="-122"/>
                <a:ea typeface="楷体" pitchFamily="49" charset="-122"/>
              </a:rPr>
              <a:t>争高</a:t>
            </a:r>
            <a:r>
              <a:rPr lang="zh-CN" altLang="en-US" sz="2800" b="1">
                <a:solidFill>
                  <a:srgbClr val="FF0000"/>
                </a:solidFill>
                <a:latin typeface="楷体" pitchFamily="49" charset="-122"/>
                <a:ea typeface="楷体" pitchFamily="49" charset="-122"/>
              </a:rPr>
              <a:t>直</a:t>
            </a:r>
            <a:r>
              <a:rPr lang="zh-CN" altLang="en-US" sz="2800" b="1">
                <a:latin typeface="楷体" pitchFamily="49" charset="-122"/>
                <a:ea typeface="楷体" pitchFamily="49" charset="-122"/>
              </a:rPr>
              <a:t>指</a:t>
            </a:r>
          </a:p>
        </p:txBody>
      </p:sp>
      <p:sp>
        <p:nvSpPr>
          <p:cNvPr id="12" name="文本框 6"/>
          <p:cNvSpPr txBox="1">
            <a:spLocks noChangeArrowheads="1"/>
          </p:cNvSpPr>
          <p:nvPr/>
        </p:nvSpPr>
        <p:spPr bwMode="auto">
          <a:xfrm>
            <a:off x="2514600" y="4208463"/>
            <a:ext cx="5284788"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名词用作动词，笔直向上。</a:t>
            </a:r>
          </a:p>
        </p:txBody>
      </p:sp>
      <p:sp>
        <p:nvSpPr>
          <p:cNvPr id="13" name="文本框 8"/>
          <p:cNvSpPr txBox="1">
            <a:spLocks noChangeArrowheads="1"/>
          </p:cNvSpPr>
          <p:nvPr/>
        </p:nvSpPr>
        <p:spPr bwMode="auto">
          <a:xfrm>
            <a:off x="2514600" y="3705225"/>
            <a:ext cx="6037263" cy="522288"/>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名词用作动词，向高处远处伸展。</a:t>
            </a:r>
          </a:p>
        </p:txBody>
      </p:sp>
      <p:sp>
        <p:nvSpPr>
          <p:cNvPr id="14" name="文本框 9"/>
          <p:cNvSpPr txBox="1">
            <a:spLocks noChangeArrowheads="1"/>
          </p:cNvSpPr>
          <p:nvPr/>
        </p:nvSpPr>
        <p:spPr bwMode="auto">
          <a:xfrm>
            <a:off x="2514600" y="3200400"/>
            <a:ext cx="5283200"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名用作动词，向上。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randombar(horizontal)">
                                      <p:cBhvr>
                                        <p:cTn id="7" dur="500"/>
                                        <p:tgtEl>
                                          <p:spTgt spid="307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randombar(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8" grpId="0"/>
      <p:bldP spid="9" grpId="0"/>
      <p:bldP spid="10" grpId="0"/>
      <p:bldP spid="11" grpId="0"/>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1" name="组合 5"/>
          <p:cNvGrpSpPr>
            <a:grpSpLocks/>
          </p:cNvGrpSpPr>
          <p:nvPr/>
        </p:nvGrpSpPr>
        <p:grpSpPr bwMode="auto">
          <a:xfrm>
            <a:off x="179388" y="123825"/>
            <a:ext cx="1630362" cy="400050"/>
            <a:chOff x="160049" y="525491"/>
            <a:chExt cx="1629583" cy="400170"/>
          </a:xfrm>
        </p:grpSpPr>
        <p:pic>
          <p:nvPicPr>
            <p:cNvPr id="61443" name="图片 2"/>
            <p:cNvPicPr>
              <a:picLocks noChangeAspect="1"/>
            </p:cNvPicPr>
            <p:nvPr/>
          </p:nvPicPr>
          <p:blipFill>
            <a:blip r:embed="rId2"/>
            <a:srcRect/>
            <a:stretch>
              <a:fillRect/>
            </a:stretch>
          </p:blipFill>
          <p:spPr bwMode="auto">
            <a:xfrm>
              <a:off x="160049" y="536607"/>
              <a:ext cx="1629583" cy="377938"/>
            </a:xfrm>
            <a:prstGeom prst="rect">
              <a:avLst/>
            </a:prstGeom>
            <a:noFill/>
            <a:ln w="9525">
              <a:noFill/>
              <a:miter lim="800000"/>
              <a:headEnd/>
              <a:tailEnd/>
            </a:ln>
          </p:spPr>
        </p:pic>
        <p:sp>
          <p:nvSpPr>
            <p:cNvPr id="61444" name="文本框 11"/>
            <p:cNvSpPr txBox="1">
              <a:spLocks noChangeArrowheads="1"/>
            </p:cNvSpPr>
            <p:nvPr/>
          </p:nvSpPr>
          <p:spPr bwMode="auto">
            <a:xfrm>
              <a:off x="172162" y="525491"/>
              <a:ext cx="1231486" cy="400170"/>
            </a:xfrm>
            <a:prstGeom prst="rect">
              <a:avLst/>
            </a:prstGeom>
            <a:noFill/>
            <a:ln w="9525">
              <a:noFill/>
              <a:miter lim="800000"/>
              <a:headEnd/>
              <a:tailEnd/>
            </a:ln>
          </p:spPr>
          <p:txBody>
            <a:bodyPr>
              <a:spAutoFit/>
            </a:bodyPr>
            <a:lstStyle/>
            <a:p>
              <a:pPr algn="ctr" eaLnBrk="0" hangingPunct="0">
                <a:buFont typeface="Arial" charset="0"/>
                <a:buNone/>
              </a:pPr>
              <a:r>
                <a:rPr lang="zh-CN" altLang="en-US" sz="2000">
                  <a:solidFill>
                    <a:srgbClr val="FFFFFF"/>
                  </a:solidFill>
                  <a:latin typeface="黑体" pitchFamily="49" charset="-122"/>
                  <a:ea typeface="黑体" pitchFamily="49" charset="-122"/>
                </a:rPr>
                <a:t>第二课时</a:t>
              </a:r>
            </a:p>
          </p:txBody>
        </p:sp>
      </p:grpSp>
      <p:sp>
        <p:nvSpPr>
          <p:cNvPr id="61442" name="TextBox 3"/>
          <p:cNvSpPr txBox="1">
            <a:spLocks noChangeArrowheads="1"/>
          </p:cNvSpPr>
          <p:nvPr/>
        </p:nvSpPr>
        <p:spPr bwMode="auto">
          <a:xfrm>
            <a:off x="468313" y="1474788"/>
            <a:ext cx="8208962" cy="1384300"/>
          </a:xfrm>
          <a:prstGeom prst="rect">
            <a:avLst/>
          </a:prstGeom>
          <a:noFill/>
          <a:ln w="9525">
            <a:noFill/>
            <a:miter lim="800000"/>
            <a:headEnd/>
            <a:tailEnd/>
          </a:ln>
        </p:spPr>
        <p:txBody>
          <a:bodyPr>
            <a:spAutoFit/>
          </a:bodyPr>
          <a:lstStyle/>
          <a:p>
            <a:pPr>
              <a:lnSpc>
                <a:spcPct val="150000"/>
              </a:lnSpc>
              <a:buFont typeface="Arial" charset="0"/>
              <a:buNone/>
            </a:pPr>
            <a:r>
              <a:rPr lang="zh-CN" altLang="en-US" sz="2800" b="1">
                <a:latin typeface="楷体" pitchFamily="49" charset="-122"/>
                <a:ea typeface="楷体" pitchFamily="49" charset="-122"/>
              </a:rPr>
              <a:t>    同学们，上节课我们了解了</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与朱元思书</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的大体内容，这节课我们进一步赏析</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与朱元思书</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Box 6"/>
          <p:cNvSpPr txBox="1">
            <a:spLocks noChangeArrowheads="1"/>
          </p:cNvSpPr>
          <p:nvPr/>
        </p:nvSpPr>
        <p:spPr bwMode="auto">
          <a:xfrm>
            <a:off x="503238" y="738188"/>
            <a:ext cx="8137525" cy="609600"/>
          </a:xfrm>
          <a:prstGeom prst="rect">
            <a:avLst/>
          </a:prstGeom>
          <a:noFill/>
          <a:ln w="9525">
            <a:noFill/>
            <a:miter lim="800000"/>
            <a:headEnd/>
            <a:tailEnd/>
          </a:ln>
        </p:spPr>
        <p:txBody>
          <a:bodyPr>
            <a:spAutoFit/>
          </a:bodyPr>
          <a:lstStyle/>
          <a:p>
            <a:pPr>
              <a:lnSpc>
                <a:spcPct val="120000"/>
              </a:lnSpc>
              <a:buFont typeface="Arial" charset="0"/>
              <a:buNone/>
            </a:pPr>
            <a:r>
              <a:rPr lang="zh-CN" altLang="en-US" sz="2800" b="1">
                <a:latin typeface="宋体" charset="-122"/>
              </a:rPr>
              <a:t>作者在文中描写了山中的各种声音，有什么作用？</a:t>
            </a:r>
          </a:p>
        </p:txBody>
      </p:sp>
      <p:sp>
        <p:nvSpPr>
          <p:cNvPr id="6" name="矩形 5"/>
          <p:cNvSpPr>
            <a:spLocks noChangeArrowheads="1"/>
          </p:cNvSpPr>
          <p:nvPr/>
        </p:nvSpPr>
        <p:spPr bwMode="auto">
          <a:xfrm>
            <a:off x="503238" y="1550988"/>
            <a:ext cx="8137525" cy="2676525"/>
          </a:xfrm>
          <a:prstGeom prst="rect">
            <a:avLst/>
          </a:prstGeom>
          <a:noFill/>
          <a:ln w="9525">
            <a:noFill/>
            <a:miter lim="800000"/>
            <a:headEnd/>
            <a:tailEnd/>
          </a:ln>
        </p:spPr>
        <p:txBody>
          <a:bodyPr>
            <a:spAutoFit/>
          </a:bodyPr>
          <a:lstStyle/>
          <a:p>
            <a:pPr>
              <a:lnSpc>
                <a:spcPct val="120000"/>
              </a:lnSpc>
              <a:buFont typeface="Arial" charset="0"/>
              <a:buNone/>
            </a:pPr>
            <a:r>
              <a:rPr lang="zh-CN" altLang="en-US" sz="2800" b="1">
                <a:latin typeface="楷体" pitchFamily="49" charset="-122"/>
                <a:ea typeface="楷体" pitchFamily="49" charset="-122"/>
              </a:rPr>
              <a:t>    </a:t>
            </a:r>
            <a:r>
              <a:rPr lang="zh-CN" altLang="en-US" sz="2800" b="1">
                <a:solidFill>
                  <a:srgbClr val="FF0000"/>
                </a:solidFill>
                <a:latin typeface="楷体" pitchFamily="49" charset="-122"/>
                <a:ea typeface="楷体" pitchFamily="49" charset="-122"/>
              </a:rPr>
              <a:t>以闹写静</a:t>
            </a:r>
            <a:r>
              <a:rPr lang="zh-CN" altLang="en-US" sz="2800" b="1">
                <a:latin typeface="楷体" pitchFamily="49" charset="-122"/>
                <a:ea typeface="楷体" pitchFamily="49" charset="-122"/>
              </a:rPr>
              <a:t>，显示出山深无人的幽静。含蓄地否定了世俗社会，表达了对大自然的向往。</a:t>
            </a:r>
            <a:endParaRPr lang="en-US" altLang="zh-CN" sz="2800" b="1">
              <a:latin typeface="楷体" pitchFamily="49" charset="-122"/>
              <a:ea typeface="楷体" pitchFamily="49" charset="-122"/>
            </a:endParaRPr>
          </a:p>
          <a:p>
            <a:pPr>
              <a:lnSpc>
                <a:spcPct val="120000"/>
              </a:lnSpc>
              <a:buFont typeface="Arial" charset="0"/>
              <a:buNone/>
            </a:pP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为后文的“鸢飞戾天者，望峰息心；经纶世务者，窥谷忘反”</a:t>
            </a:r>
            <a:r>
              <a:rPr lang="zh-CN" altLang="en-US" sz="2800" b="1">
                <a:solidFill>
                  <a:srgbClr val="FF0000"/>
                </a:solidFill>
                <a:latin typeface="楷体" pitchFamily="49" charset="-122"/>
                <a:ea typeface="楷体" pitchFamily="49" charset="-122"/>
              </a:rPr>
              <a:t>埋下伏笔</a:t>
            </a:r>
            <a:r>
              <a:rPr lang="zh-CN" altLang="en-US" sz="2800" b="1">
                <a:latin typeface="楷体" pitchFamily="49" charset="-122"/>
                <a:ea typeface="楷体" pitchFamily="49" charset="-122"/>
              </a:rPr>
              <a:t>，强调大自然对人潜移默化的作用，也表现了大自然的美丽。</a:t>
            </a:r>
          </a:p>
        </p:txBody>
      </p:sp>
      <p:grpSp>
        <p:nvGrpSpPr>
          <p:cNvPr id="62467" name="组合 7"/>
          <p:cNvGrpSpPr>
            <a:grpSpLocks/>
          </p:cNvGrpSpPr>
          <p:nvPr/>
        </p:nvGrpSpPr>
        <p:grpSpPr bwMode="auto">
          <a:xfrm>
            <a:off x="28575" y="-3175"/>
            <a:ext cx="2006600" cy="522288"/>
            <a:chOff x="70" y="-63"/>
            <a:chExt cx="3160" cy="822"/>
          </a:xfrm>
        </p:grpSpPr>
        <p:sp>
          <p:nvSpPr>
            <p:cNvPr id="62468"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合作探究</a:t>
              </a:r>
            </a:p>
          </p:txBody>
        </p:sp>
        <p:cxnSp>
          <p:nvCxnSpPr>
            <p:cNvPr id="11" name="直线连接符 9">
              <a:extLst>
                <a:ext uri="{FF2B5EF4-FFF2-40B4-BE49-F238E27FC236}"/>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矩形 1"/>
          <p:cNvSpPr>
            <a:spLocks noChangeArrowheads="1"/>
          </p:cNvSpPr>
          <p:nvPr/>
        </p:nvSpPr>
        <p:spPr bwMode="auto">
          <a:xfrm>
            <a:off x="358775" y="595313"/>
            <a:ext cx="8426450" cy="954087"/>
          </a:xfrm>
          <a:prstGeom prst="rect">
            <a:avLst/>
          </a:prstGeom>
          <a:noFill/>
          <a:ln w="9525">
            <a:noFill/>
            <a:miter lim="800000"/>
            <a:headEnd/>
            <a:tailEnd/>
          </a:ln>
        </p:spPr>
        <p:txBody>
          <a:bodyPr>
            <a:spAutoFit/>
          </a:bodyPr>
          <a:lstStyle/>
          <a:p>
            <a:pPr>
              <a:buFont typeface="Arial" charset="0"/>
              <a:buNone/>
            </a:pPr>
            <a:r>
              <a:rPr lang="zh-CN" altLang="en-US" sz="2800" b="1">
                <a:latin typeface="宋体" charset="-122"/>
              </a:rPr>
              <a:t>    面对奇山异水，作者发出了怎样的感慨？你是如何理解作者的感慨的？</a:t>
            </a:r>
            <a:endParaRPr lang="en-US" altLang="zh-CN" sz="2800" b="1">
              <a:latin typeface="宋体" charset="-122"/>
            </a:endParaRPr>
          </a:p>
        </p:txBody>
      </p:sp>
      <p:sp>
        <p:nvSpPr>
          <p:cNvPr id="3" name="矩形 2"/>
          <p:cNvSpPr>
            <a:spLocks noChangeArrowheads="1"/>
          </p:cNvSpPr>
          <p:nvPr/>
        </p:nvSpPr>
        <p:spPr bwMode="auto">
          <a:xfrm>
            <a:off x="358775" y="2125663"/>
            <a:ext cx="8426450" cy="2678112"/>
          </a:xfrm>
          <a:prstGeom prst="rect">
            <a:avLst/>
          </a:prstGeom>
          <a:noFill/>
          <a:ln w="9525">
            <a:noFill/>
            <a:miter lim="800000"/>
            <a:headEnd/>
            <a:tailEnd/>
          </a:ln>
        </p:spPr>
        <p:txBody>
          <a:bodyPr>
            <a:spAutoFit/>
          </a:bodyPr>
          <a:lstStyle/>
          <a:p>
            <a:pPr>
              <a:buFont typeface="Arial" charset="0"/>
              <a:buNone/>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这里的一切是那么恬美和谐、幽静美妙</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作者置身于大自然的怀抱之中</a:t>
            </a:r>
            <a:r>
              <a:rPr lang="zh-CN" altLang="en-US" sz="2800" b="1">
                <a:latin typeface="楷体" pitchFamily="49" charset="-122"/>
                <a:ea typeface="楷体" pitchFamily="49" charset="-122"/>
              </a:rPr>
              <a:t>，</a:t>
            </a:r>
            <a:r>
              <a:rPr lang="zh-CN" altLang="zh-CN" sz="2800" b="1">
                <a:solidFill>
                  <a:srgbClr val="0000FF"/>
                </a:solidFill>
                <a:latin typeface="楷体" pitchFamily="49" charset="-122"/>
                <a:ea typeface="楷体" pitchFamily="49" charset="-122"/>
              </a:rPr>
              <a:t>暂时忘记了尘世的角逐和俗务的缠身。</a:t>
            </a:r>
            <a:endParaRPr lang="zh-CN" altLang="en-US" sz="2800" b="1">
              <a:solidFill>
                <a:srgbClr val="0000FF"/>
              </a:solidFill>
              <a:latin typeface="楷体" pitchFamily="49" charset="-122"/>
              <a:ea typeface="楷体" pitchFamily="49" charset="-122"/>
            </a:endParaRPr>
          </a:p>
          <a:p>
            <a:pPr>
              <a:buFont typeface="Arial" charset="0"/>
              <a:buNone/>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作者为这奇伟、瑰丽、美妙、和谐的山光水色所陶醉</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人变得更奋发</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精神变得更高尚</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境界也</a:t>
            </a:r>
            <a:r>
              <a:rPr lang="zh-CN" altLang="zh-CN" sz="2800" b="1">
                <a:solidFill>
                  <a:srgbClr val="0000FF"/>
                </a:solidFill>
                <a:latin typeface="楷体" pitchFamily="49" charset="-122"/>
                <a:ea typeface="楷体" pitchFamily="49" charset="-122"/>
              </a:rPr>
              <a:t>超出世俗的追求</a:t>
            </a:r>
            <a:r>
              <a:rPr lang="zh-CN" altLang="zh-CN" sz="2800" b="1">
                <a:latin typeface="楷体" pitchFamily="49" charset="-122"/>
                <a:ea typeface="楷体" pitchFamily="49" charset="-122"/>
              </a:rPr>
              <a:t>了。</a:t>
            </a:r>
            <a:endParaRPr lang="zh-CN" altLang="en-US" sz="2800" b="1">
              <a:latin typeface="楷体" pitchFamily="49" charset="-122"/>
              <a:ea typeface="楷体" pitchFamily="49" charset="-122"/>
            </a:endParaRPr>
          </a:p>
        </p:txBody>
      </p:sp>
      <p:sp>
        <p:nvSpPr>
          <p:cNvPr id="33798" name="矩形 1"/>
          <p:cNvSpPr>
            <a:spLocks noChangeArrowheads="1"/>
          </p:cNvSpPr>
          <p:nvPr/>
        </p:nvSpPr>
        <p:spPr bwMode="auto">
          <a:xfrm>
            <a:off x="712788" y="1549400"/>
            <a:ext cx="7718425"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鸢飞戾天者，望峰息心；经纶世务者，窥谷忘反。</a:t>
            </a:r>
            <a:endParaRPr lang="zh-CN" altLang="en-US">
              <a:solidFill>
                <a:srgbClr val="FF0000"/>
              </a:solidFill>
            </a:endParaRPr>
          </a:p>
        </p:txBody>
      </p:sp>
      <p:grpSp>
        <p:nvGrpSpPr>
          <p:cNvPr id="63492" name="组合 7"/>
          <p:cNvGrpSpPr>
            <a:grpSpLocks/>
          </p:cNvGrpSpPr>
          <p:nvPr/>
        </p:nvGrpSpPr>
        <p:grpSpPr bwMode="auto">
          <a:xfrm>
            <a:off x="28575" y="-3175"/>
            <a:ext cx="2006600" cy="522288"/>
            <a:chOff x="70" y="-63"/>
            <a:chExt cx="3160" cy="822"/>
          </a:xfrm>
        </p:grpSpPr>
        <p:sp>
          <p:nvSpPr>
            <p:cNvPr id="63493"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合作探究</a:t>
              </a:r>
            </a:p>
          </p:txBody>
        </p:sp>
        <p:cxnSp>
          <p:nvCxnSpPr>
            <p:cNvPr id="12" name="直线连接符 9">
              <a:extLst>
                <a:ext uri="{FF2B5EF4-FFF2-40B4-BE49-F238E27FC236}"/>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798"/>
                                        </p:tgtEl>
                                        <p:attrNameLst>
                                          <p:attrName>style.visibility</p:attrName>
                                        </p:attrNameLst>
                                      </p:cBhvr>
                                      <p:to>
                                        <p:strVal val="visible"/>
                                      </p:to>
                                    </p:set>
                                    <p:animEffect transition="in" filter="randombar(horizontal)">
                                      <p:cBhvr>
                                        <p:cTn id="7" dur="500"/>
                                        <p:tgtEl>
                                          <p:spTgt spid="337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79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矩形 1"/>
          <p:cNvSpPr>
            <a:spLocks noChangeArrowheads="1"/>
          </p:cNvSpPr>
          <p:nvPr/>
        </p:nvSpPr>
        <p:spPr bwMode="auto">
          <a:xfrm>
            <a:off x="673100" y="596900"/>
            <a:ext cx="7900988" cy="1692275"/>
          </a:xfrm>
          <a:prstGeom prst="rect">
            <a:avLst/>
          </a:prstGeom>
          <a:noFill/>
          <a:ln w="9525">
            <a:noFill/>
            <a:miter lim="800000"/>
            <a:headEnd/>
            <a:tailEnd/>
          </a:ln>
        </p:spPr>
        <p:txBody>
          <a:bodyPr>
            <a:spAutoFit/>
          </a:bodyPr>
          <a:lstStyle/>
          <a:p>
            <a:pPr>
              <a:buFont typeface="Arial" charset="0"/>
              <a:buNone/>
            </a:pPr>
            <a:r>
              <a:rPr lang="en-US" altLang="zh-CN" sz="2600" b="1">
                <a:latin typeface="宋体" charset="-122"/>
              </a:rPr>
              <a:t>    </a:t>
            </a:r>
            <a:r>
              <a:rPr lang="zh-CN" altLang="zh-CN" sz="2600" b="1">
                <a:latin typeface="宋体" charset="-122"/>
              </a:rPr>
              <a:t>“鸢飞戾天者</a:t>
            </a:r>
            <a:r>
              <a:rPr lang="zh-CN" altLang="en-US" sz="2600" b="1">
                <a:latin typeface="宋体" charset="-122"/>
              </a:rPr>
              <a:t>，</a:t>
            </a:r>
            <a:r>
              <a:rPr lang="zh-CN" altLang="zh-CN" sz="2600" b="1">
                <a:latin typeface="宋体" charset="-122"/>
              </a:rPr>
              <a:t>望峰息心</a:t>
            </a:r>
            <a:r>
              <a:rPr lang="zh-CN" altLang="en-US" sz="2600" b="1">
                <a:latin typeface="宋体" charset="-122"/>
              </a:rPr>
              <a:t>；</a:t>
            </a:r>
            <a:r>
              <a:rPr lang="zh-CN" altLang="zh-CN" sz="2600" b="1">
                <a:latin typeface="宋体" charset="-122"/>
              </a:rPr>
              <a:t>经纶世务者</a:t>
            </a:r>
            <a:r>
              <a:rPr lang="zh-CN" altLang="en-US" sz="2600" b="1">
                <a:latin typeface="宋体" charset="-122"/>
              </a:rPr>
              <a:t>，</a:t>
            </a:r>
            <a:r>
              <a:rPr lang="zh-CN" altLang="zh-CN" sz="2600" b="1">
                <a:latin typeface="宋体" charset="-122"/>
              </a:rPr>
              <a:t>窥谷忘反。”这是作者的观感</a:t>
            </a:r>
            <a:r>
              <a:rPr lang="zh-CN" altLang="en-US" sz="2600" b="1">
                <a:latin typeface="宋体" charset="-122"/>
              </a:rPr>
              <a:t>，</a:t>
            </a:r>
            <a:r>
              <a:rPr lang="zh-CN" altLang="zh-CN" sz="2600" b="1">
                <a:latin typeface="宋体" charset="-122"/>
              </a:rPr>
              <a:t>它体现的志趣与“知其不可而为之”“采菊东篱下</a:t>
            </a:r>
            <a:r>
              <a:rPr lang="zh-CN" altLang="en-US" sz="2600" b="1">
                <a:latin typeface="宋体" charset="-122"/>
              </a:rPr>
              <a:t>，</a:t>
            </a:r>
            <a:r>
              <a:rPr lang="zh-CN" altLang="zh-CN" sz="2600" b="1">
                <a:latin typeface="宋体" charset="-122"/>
              </a:rPr>
              <a:t>悠然见南山”的遁世隐居情怀有何不同</a:t>
            </a:r>
            <a:r>
              <a:rPr lang="zh-CN" altLang="en-US" sz="2600" b="1">
                <a:latin typeface="宋体" charset="-122"/>
              </a:rPr>
              <a:t>？</a:t>
            </a:r>
          </a:p>
        </p:txBody>
      </p:sp>
      <p:grpSp>
        <p:nvGrpSpPr>
          <p:cNvPr id="64514" name="组合 7"/>
          <p:cNvGrpSpPr>
            <a:grpSpLocks/>
          </p:cNvGrpSpPr>
          <p:nvPr/>
        </p:nvGrpSpPr>
        <p:grpSpPr bwMode="auto">
          <a:xfrm>
            <a:off x="28575" y="-3175"/>
            <a:ext cx="2006600" cy="522288"/>
            <a:chOff x="70" y="-63"/>
            <a:chExt cx="3160" cy="822"/>
          </a:xfrm>
        </p:grpSpPr>
        <p:sp>
          <p:nvSpPr>
            <p:cNvPr id="64516"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合作探究</a:t>
              </a:r>
            </a:p>
          </p:txBody>
        </p:sp>
        <p:cxnSp>
          <p:nvCxnSpPr>
            <p:cNvPr id="10" name="直线连接符 9">
              <a:extLst>
                <a:ext uri="{FF2B5EF4-FFF2-40B4-BE49-F238E27FC236}"/>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12" name="矩形 1"/>
          <p:cNvSpPr>
            <a:spLocks noChangeArrowheads="1"/>
          </p:cNvSpPr>
          <p:nvPr/>
        </p:nvSpPr>
        <p:spPr bwMode="auto">
          <a:xfrm>
            <a:off x="673100" y="2355850"/>
            <a:ext cx="7900988" cy="2492375"/>
          </a:xfrm>
          <a:prstGeom prst="rect">
            <a:avLst/>
          </a:prstGeom>
          <a:noFill/>
          <a:ln w="9525">
            <a:noFill/>
            <a:miter lim="800000"/>
            <a:headEnd/>
            <a:tailEnd/>
          </a:ln>
        </p:spPr>
        <p:txBody>
          <a:bodyPr>
            <a:spAutoFit/>
          </a:bodyPr>
          <a:lstStyle/>
          <a:p>
            <a:pPr indent="539750">
              <a:buFont typeface="Arial" charset="0"/>
              <a:buNone/>
            </a:pPr>
            <a:r>
              <a:rPr lang="en-US" altLang="zh-CN" sz="2600" b="1">
                <a:latin typeface="楷体" pitchFamily="49" charset="-122"/>
                <a:ea typeface="楷体" pitchFamily="49" charset="-122"/>
              </a:rPr>
              <a:t> </a:t>
            </a:r>
            <a:r>
              <a:rPr lang="zh-CN" altLang="zh-CN" sz="2600" b="1">
                <a:latin typeface="楷体" pitchFamily="49" charset="-122"/>
                <a:ea typeface="楷体" pitchFamily="49" charset="-122"/>
              </a:rPr>
              <a:t>作者的这种志趣既不同于“知其不可而为之”的</a:t>
            </a:r>
            <a:r>
              <a:rPr lang="zh-CN" altLang="zh-CN" sz="2600" b="1">
                <a:solidFill>
                  <a:srgbClr val="FF0000"/>
                </a:solidFill>
                <a:latin typeface="楷体" pitchFamily="49" charset="-122"/>
                <a:ea typeface="楷体" pitchFamily="49" charset="-122"/>
              </a:rPr>
              <a:t>积极入世</a:t>
            </a:r>
            <a:r>
              <a:rPr lang="zh-CN" altLang="zh-CN" sz="2600" b="1">
                <a:latin typeface="楷体" pitchFamily="49" charset="-122"/>
                <a:ea typeface="楷体" pitchFamily="49" charset="-122"/>
              </a:rPr>
              <a:t>的思想</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又不同于“采菊东篱下</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悠然见南山”的</a:t>
            </a:r>
            <a:r>
              <a:rPr lang="zh-CN" altLang="zh-CN" sz="2600" b="1">
                <a:solidFill>
                  <a:srgbClr val="FF0000"/>
                </a:solidFill>
                <a:latin typeface="楷体" pitchFamily="49" charset="-122"/>
                <a:ea typeface="楷体" pitchFamily="49" charset="-122"/>
              </a:rPr>
              <a:t>消极遁世</a:t>
            </a:r>
            <a:r>
              <a:rPr lang="zh-CN" altLang="zh-CN" sz="2600" b="1">
                <a:latin typeface="楷体" pitchFamily="49" charset="-122"/>
                <a:ea typeface="楷体" pitchFamily="49" charset="-122"/>
              </a:rPr>
              <a:t>的态度</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而是一种对</a:t>
            </a:r>
            <a:r>
              <a:rPr lang="zh-CN" altLang="zh-CN" sz="2600" b="1">
                <a:solidFill>
                  <a:srgbClr val="FF0000"/>
                </a:solidFill>
                <a:latin typeface="楷体" pitchFamily="49" charset="-122"/>
                <a:ea typeface="楷体" pitchFamily="49" charset="-122"/>
              </a:rPr>
              <a:t>轻松自然的崇尚</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对</a:t>
            </a:r>
            <a:r>
              <a:rPr lang="zh-CN" altLang="zh-CN" sz="2600" b="1">
                <a:solidFill>
                  <a:srgbClr val="FF0000"/>
                </a:solidFill>
                <a:latin typeface="楷体" pitchFamily="49" charset="-122"/>
                <a:ea typeface="楷体" pitchFamily="49" charset="-122"/>
              </a:rPr>
              <a:t>自由和谐的向往</a:t>
            </a:r>
            <a:r>
              <a:rPr lang="zh-CN" altLang="zh-CN" sz="2600" b="1">
                <a:latin typeface="楷体" pitchFamily="49" charset="-122"/>
                <a:ea typeface="楷体" pitchFamily="49" charset="-122"/>
              </a:rPr>
              <a:t>和对</a:t>
            </a:r>
            <a:r>
              <a:rPr lang="zh-CN" altLang="zh-CN" sz="2600" b="1">
                <a:solidFill>
                  <a:srgbClr val="FF0000"/>
                </a:solidFill>
                <a:latin typeface="楷体" pitchFamily="49" charset="-122"/>
                <a:ea typeface="楷体" pitchFamily="49" charset="-122"/>
              </a:rPr>
              <a:t>欢乐生命的礼赞</a:t>
            </a:r>
            <a:r>
              <a:rPr lang="zh-CN" altLang="zh-CN" sz="2600" b="1">
                <a:latin typeface="楷体" pitchFamily="49" charset="-122"/>
                <a:ea typeface="楷体" pitchFamily="49" charset="-122"/>
              </a:rPr>
              <a:t>。它比前者少了一份严肃</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多了一份潇洒</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比后者少了一份悲观</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多了一份开朗</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更具常人心态</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更使人感到亲切。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 Box 5"/>
          <p:cNvSpPr txBox="1">
            <a:spLocks noChangeArrowheads="1"/>
          </p:cNvSpPr>
          <p:nvPr/>
        </p:nvSpPr>
        <p:spPr bwMode="auto">
          <a:xfrm>
            <a:off x="468313" y="1058863"/>
            <a:ext cx="2459037" cy="2763837"/>
          </a:xfrm>
          <a:prstGeom prst="rect">
            <a:avLst/>
          </a:prstGeom>
          <a:noFill/>
          <a:ln w="9525">
            <a:noFill/>
            <a:miter lim="800000"/>
            <a:headEnd/>
            <a:tailEnd/>
          </a:ln>
        </p:spPr>
        <p:txBody>
          <a:bodyPr>
            <a:spAutoFit/>
          </a:bodyPr>
          <a:lstStyle/>
          <a:p>
            <a:pPr>
              <a:lnSpc>
                <a:spcPct val="300000"/>
              </a:lnSpc>
              <a:spcBef>
                <a:spcPct val="20000"/>
              </a:spcBef>
              <a:buClr>
                <a:schemeClr val="tx2"/>
              </a:buClr>
              <a:buSzPct val="70000"/>
              <a:buFont typeface="Wingdings" pitchFamily="2" charset="2"/>
              <a:buNone/>
            </a:pPr>
            <a:r>
              <a:rPr lang="zh-CN" altLang="en-US" sz="2800" b="1">
                <a:latin typeface="楷体" pitchFamily="49" charset="-122"/>
                <a:ea typeface="楷体" pitchFamily="49" charset="-122"/>
              </a:rPr>
              <a:t>蝉则千</a:t>
            </a:r>
            <a:r>
              <a:rPr lang="zh-CN" altLang="en-US" sz="2800" b="1">
                <a:solidFill>
                  <a:srgbClr val="FF0000"/>
                </a:solidFill>
                <a:latin typeface="楷体" pitchFamily="49" charset="-122"/>
                <a:ea typeface="楷体" pitchFamily="49" charset="-122"/>
              </a:rPr>
              <a:t>转</a:t>
            </a:r>
            <a:r>
              <a:rPr lang="zh-CN" altLang="en-US" sz="2800" b="1">
                <a:latin typeface="楷体" pitchFamily="49" charset="-122"/>
                <a:ea typeface="楷体" pitchFamily="49" charset="-122"/>
              </a:rPr>
              <a:t>不穷</a:t>
            </a:r>
          </a:p>
          <a:p>
            <a:pPr>
              <a:lnSpc>
                <a:spcPct val="300000"/>
              </a:lnSpc>
              <a:spcBef>
                <a:spcPct val="20000"/>
              </a:spcBef>
              <a:buClr>
                <a:schemeClr val="tx2"/>
              </a:buClr>
              <a:buSzPct val="70000"/>
              <a:buFont typeface="Wingdings" pitchFamily="2" charset="2"/>
              <a:buNone/>
            </a:pPr>
            <a:r>
              <a:rPr lang="zh-CN" altLang="en-US" sz="2800" b="1">
                <a:latin typeface="楷体" pitchFamily="49" charset="-122"/>
                <a:ea typeface="楷体" pitchFamily="49" charset="-122"/>
              </a:rPr>
              <a:t>窥谷忘</a:t>
            </a:r>
            <a:r>
              <a:rPr lang="zh-CN" altLang="en-US" sz="2800" b="1">
                <a:solidFill>
                  <a:srgbClr val="FF0000"/>
                </a:solidFill>
                <a:latin typeface="楷体" pitchFamily="49" charset="-122"/>
                <a:ea typeface="楷体" pitchFamily="49" charset="-122"/>
              </a:rPr>
              <a:t>反</a:t>
            </a:r>
            <a:endParaRPr lang="zh-CN" altLang="en-US" sz="2800" b="1">
              <a:latin typeface="楷体" pitchFamily="49" charset="-122"/>
              <a:ea typeface="楷体" pitchFamily="49" charset="-122"/>
            </a:endParaRPr>
          </a:p>
        </p:txBody>
      </p:sp>
      <p:sp>
        <p:nvSpPr>
          <p:cNvPr id="13" name="Text Box 5"/>
          <p:cNvSpPr txBox="1">
            <a:spLocks noChangeArrowheads="1"/>
          </p:cNvSpPr>
          <p:nvPr/>
        </p:nvSpPr>
        <p:spPr bwMode="auto">
          <a:xfrm>
            <a:off x="3035300" y="1697038"/>
            <a:ext cx="4852988" cy="522287"/>
          </a:xfrm>
          <a:prstGeom prst="rect">
            <a:avLst/>
          </a:prstGeom>
          <a:noFill/>
          <a:ln w="9525">
            <a:noFill/>
            <a:miter lim="800000"/>
            <a:headEnd/>
            <a:tailEnd/>
          </a:ln>
        </p:spPr>
        <p:txBody>
          <a:bodyPr>
            <a:spAutoFit/>
          </a:bodyPr>
          <a:lstStyle/>
          <a:p>
            <a:pPr>
              <a:spcBef>
                <a:spcPct val="20000"/>
              </a:spcBef>
              <a:buClr>
                <a:schemeClr val="tx2"/>
              </a:buClr>
              <a:buSzPct val="70000"/>
              <a:buFont typeface="Wingdings" pitchFamily="2" charset="2"/>
              <a:buNone/>
            </a:pPr>
            <a:r>
              <a:rPr lang="zh-CN" altLang="en-US" sz="2800" b="1">
                <a:solidFill>
                  <a:srgbClr val="FF0000"/>
                </a:solidFill>
                <a:latin typeface="楷体" pitchFamily="49" charset="-122"/>
                <a:ea typeface="楷体" pitchFamily="49" charset="-122"/>
              </a:rPr>
              <a:t>通“啭”，鸟鸣，文中指蝉鸣。</a:t>
            </a:r>
          </a:p>
        </p:txBody>
      </p:sp>
      <p:sp>
        <p:nvSpPr>
          <p:cNvPr id="14" name="Text Box 5"/>
          <p:cNvSpPr txBox="1">
            <a:spLocks noChangeArrowheads="1"/>
          </p:cNvSpPr>
          <p:nvPr/>
        </p:nvSpPr>
        <p:spPr bwMode="auto">
          <a:xfrm>
            <a:off x="3063875" y="2974975"/>
            <a:ext cx="2916238" cy="523875"/>
          </a:xfrm>
          <a:prstGeom prst="rect">
            <a:avLst/>
          </a:prstGeom>
          <a:noFill/>
          <a:ln w="9525">
            <a:noFill/>
            <a:miter lim="800000"/>
            <a:headEnd/>
            <a:tailEnd/>
          </a:ln>
        </p:spPr>
        <p:txBody>
          <a:bodyPr>
            <a:spAutoFit/>
          </a:bodyPr>
          <a:lstStyle/>
          <a:p>
            <a:pPr>
              <a:spcBef>
                <a:spcPct val="20000"/>
              </a:spcBef>
              <a:buClr>
                <a:schemeClr val="tx2"/>
              </a:buClr>
              <a:buSzPct val="70000"/>
              <a:buFont typeface="Wingdings" pitchFamily="2" charset="2"/>
              <a:buNone/>
            </a:pPr>
            <a:r>
              <a:rPr lang="zh-CN" altLang="en-US" sz="2800" b="1">
                <a:solidFill>
                  <a:srgbClr val="FF0000"/>
                </a:solidFill>
                <a:latin typeface="楷体" pitchFamily="49" charset="-122"/>
                <a:ea typeface="楷体" pitchFamily="49" charset="-122"/>
              </a:rPr>
              <a:t>通“返”，返回。</a:t>
            </a:r>
          </a:p>
        </p:txBody>
      </p:sp>
      <p:grpSp>
        <p:nvGrpSpPr>
          <p:cNvPr id="65540" name="组合 4"/>
          <p:cNvGrpSpPr>
            <a:grpSpLocks/>
          </p:cNvGrpSpPr>
          <p:nvPr/>
        </p:nvGrpSpPr>
        <p:grpSpPr bwMode="auto">
          <a:xfrm>
            <a:off x="558800" y="565150"/>
            <a:ext cx="1366838" cy="642938"/>
            <a:chOff x="3328411" y="661416"/>
            <a:chExt cx="1324739" cy="643499"/>
          </a:xfrm>
        </p:grpSpPr>
        <p:sp>
          <p:nvSpPr>
            <p:cNvPr id="23" name="圆角矩形 22">
              <a:extLst>
                <a:ext uri="{FF2B5EF4-FFF2-40B4-BE49-F238E27FC236}"/>
              </a:extLst>
            </p:cNvPr>
            <p:cNvSpPr/>
            <p:nvPr/>
          </p:nvSpPr>
          <p:spPr>
            <a:xfrm rot="20470821">
              <a:off x="4197723" y="721794"/>
              <a:ext cx="443118" cy="421055"/>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buFont typeface="Arial" panose="020B0604020202020204" pitchFamily="34" charset="0"/>
                <a:buNone/>
                <a:defRPr/>
              </a:pPr>
              <a:endParaRPr kumimoji="1" lang="zh-CN" altLang="en-US"/>
            </a:p>
          </p:txBody>
        </p:sp>
        <p:sp>
          <p:nvSpPr>
            <p:cNvPr id="24" name="圆角矩形 23">
              <a:extLst>
                <a:ext uri="{FF2B5EF4-FFF2-40B4-BE49-F238E27FC236}"/>
              </a:extLst>
            </p:cNvPr>
            <p:cNvSpPr/>
            <p:nvPr/>
          </p:nvSpPr>
          <p:spPr>
            <a:xfrm rot="319204">
              <a:off x="3777684" y="721794"/>
              <a:ext cx="441580" cy="421055"/>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buFont typeface="Arial" panose="020B0604020202020204" pitchFamily="34" charset="0"/>
                <a:buNone/>
                <a:defRPr/>
              </a:pPr>
              <a:endParaRPr kumimoji="1" lang="zh-CN" altLang="en-US"/>
            </a:p>
          </p:txBody>
        </p:sp>
        <p:sp>
          <p:nvSpPr>
            <p:cNvPr id="25" name="圆角矩形 24">
              <a:extLst>
                <a:ext uri="{FF2B5EF4-FFF2-40B4-BE49-F238E27FC236}"/>
              </a:extLst>
            </p:cNvPr>
            <p:cNvSpPr/>
            <p:nvPr/>
          </p:nvSpPr>
          <p:spPr>
            <a:xfrm rot="21148334">
              <a:off x="3368415" y="729739"/>
              <a:ext cx="441580" cy="42105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buFont typeface="Arial" panose="020B0604020202020204" pitchFamily="34" charset="0"/>
                <a:buNone/>
                <a:defRPr/>
              </a:pPr>
              <a:endParaRPr kumimoji="1" lang="zh-CN" altLang="en-US"/>
            </a:p>
          </p:txBody>
        </p:sp>
        <p:sp>
          <p:nvSpPr>
            <p:cNvPr id="65548" name="矩形 1"/>
            <p:cNvSpPr>
              <a:spLocks noChangeArrowheads="1"/>
            </p:cNvSpPr>
            <p:nvPr/>
          </p:nvSpPr>
          <p:spPr bwMode="auto">
            <a:xfrm>
              <a:off x="3328411" y="661416"/>
              <a:ext cx="1324739" cy="643499"/>
            </a:xfrm>
            <a:prstGeom prst="rect">
              <a:avLst/>
            </a:prstGeom>
            <a:noFill/>
            <a:ln w="9525">
              <a:noFill/>
              <a:miter lim="800000"/>
              <a:headEnd/>
              <a:tailEnd/>
            </a:ln>
          </p:spPr>
          <p:txBody>
            <a:bodyPr>
              <a:spAutoFit/>
            </a:bodyPr>
            <a:lstStyle/>
            <a:p>
              <a:pPr algn="dist">
                <a:lnSpc>
                  <a:spcPts val="4300"/>
                </a:lnSpc>
                <a:buFont typeface="Arial" charset="0"/>
                <a:buNone/>
              </a:pPr>
              <a:r>
                <a:rPr lang="zh-CN" altLang="en-US" sz="2800" b="1">
                  <a:solidFill>
                    <a:schemeClr val="bg1"/>
                  </a:solidFill>
                  <a:latin typeface="楷体" pitchFamily="49" charset="-122"/>
                  <a:ea typeface="楷体" pitchFamily="49" charset="-122"/>
                </a:rPr>
                <a:t>通假字</a:t>
              </a:r>
            </a:p>
          </p:txBody>
        </p:sp>
      </p:grpSp>
      <p:grpSp>
        <p:nvGrpSpPr>
          <p:cNvPr id="65541" name="组合 7"/>
          <p:cNvGrpSpPr>
            <a:grpSpLocks/>
          </p:cNvGrpSpPr>
          <p:nvPr/>
        </p:nvGrpSpPr>
        <p:grpSpPr bwMode="auto">
          <a:xfrm>
            <a:off x="28575" y="-3175"/>
            <a:ext cx="2006600" cy="522288"/>
            <a:chOff x="70" y="-63"/>
            <a:chExt cx="3160" cy="822"/>
          </a:xfrm>
        </p:grpSpPr>
        <p:sp>
          <p:nvSpPr>
            <p:cNvPr id="65542"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合作探究</a:t>
              </a:r>
            </a:p>
          </p:txBody>
        </p:sp>
        <p:cxnSp>
          <p:nvCxnSpPr>
            <p:cNvPr id="29" name="直线连接符 9">
              <a:extLst>
                <a:ext uri="{FF2B5EF4-FFF2-40B4-BE49-F238E27FC236}"/>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0" name="菱形 29">
              <a:extLst>
                <a:ext uri="{FF2B5EF4-FFF2-40B4-BE49-F238E27FC236}"/>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5"/>
          <p:cNvSpPr>
            <a:spLocks noChangeArrowheads="1"/>
          </p:cNvSpPr>
          <p:nvPr/>
        </p:nvSpPr>
        <p:spPr bwMode="auto">
          <a:xfrm>
            <a:off x="323850" y="2284413"/>
            <a:ext cx="2447925" cy="523875"/>
          </a:xfrm>
          <a:prstGeom prst="rect">
            <a:avLst/>
          </a:prstGeom>
          <a:noFill/>
          <a:ln w="9525">
            <a:noFill/>
            <a:miter lim="800000"/>
            <a:headEnd/>
            <a:tailEnd/>
          </a:ln>
        </p:spPr>
        <p:txBody>
          <a:bodyPr anchor="ctr">
            <a:spAutoFit/>
          </a:bodyPr>
          <a:lstStyle/>
          <a:p>
            <a:pPr indent="266700">
              <a:buFont typeface="Arial" charset="0"/>
              <a:buNone/>
            </a:pPr>
            <a:r>
              <a:rPr lang="zh-CN" altLang="zh-CN" sz="2800" b="1">
                <a:solidFill>
                  <a:srgbClr val="000000"/>
                </a:solidFill>
                <a:latin typeface="楷体" pitchFamily="49" charset="-122"/>
                <a:ea typeface="楷体" pitchFamily="49" charset="-122"/>
              </a:rPr>
              <a:t>鸢飞</a:t>
            </a:r>
            <a:r>
              <a:rPr lang="zh-CN" altLang="zh-CN" sz="2800" b="1">
                <a:solidFill>
                  <a:srgbClr val="FF0000"/>
                </a:solidFill>
                <a:latin typeface="楷体" pitchFamily="49" charset="-122"/>
                <a:ea typeface="楷体" pitchFamily="49" charset="-122"/>
              </a:rPr>
              <a:t>戾</a:t>
            </a:r>
            <a:r>
              <a:rPr lang="zh-CN" altLang="zh-CN" sz="2800" b="1">
                <a:solidFill>
                  <a:srgbClr val="000000"/>
                </a:solidFill>
                <a:latin typeface="楷体" pitchFamily="49" charset="-122"/>
                <a:ea typeface="楷体" pitchFamily="49" charset="-122"/>
              </a:rPr>
              <a:t>天者</a:t>
            </a:r>
            <a:endParaRPr lang="zh-CN" altLang="zh-CN" sz="2800" b="1">
              <a:latin typeface="楷体" pitchFamily="49" charset="-122"/>
              <a:ea typeface="楷体" pitchFamily="49" charset="-122"/>
            </a:endParaRPr>
          </a:p>
        </p:txBody>
      </p:sp>
      <p:sp>
        <p:nvSpPr>
          <p:cNvPr id="36" name="矩形 35"/>
          <p:cNvSpPr>
            <a:spLocks noChangeArrowheads="1"/>
          </p:cNvSpPr>
          <p:nvPr/>
        </p:nvSpPr>
        <p:spPr bwMode="auto">
          <a:xfrm>
            <a:off x="2987675" y="2284413"/>
            <a:ext cx="5113338"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古义：至，到达。今义：乖张。</a:t>
            </a:r>
            <a:endParaRPr lang="zh-CN" altLang="en-US">
              <a:ea typeface="楷体" pitchFamily="49" charset="-122"/>
            </a:endParaRPr>
          </a:p>
        </p:txBody>
      </p:sp>
      <p:grpSp>
        <p:nvGrpSpPr>
          <p:cNvPr id="66563" name="组合 8"/>
          <p:cNvGrpSpPr>
            <a:grpSpLocks/>
          </p:cNvGrpSpPr>
          <p:nvPr/>
        </p:nvGrpSpPr>
        <p:grpSpPr bwMode="auto">
          <a:xfrm>
            <a:off x="534988" y="566738"/>
            <a:ext cx="1743075" cy="565150"/>
            <a:chOff x="3333750" y="598488"/>
            <a:chExt cx="1743075" cy="566502"/>
          </a:xfrm>
        </p:grpSpPr>
        <p:sp>
          <p:nvSpPr>
            <p:cNvPr id="16" name="圆角矩形 15">
              <a:extLst>
                <a:ext uri="{FF2B5EF4-FFF2-40B4-BE49-F238E27FC236}"/>
              </a:extLst>
            </p:cNvPr>
            <p:cNvSpPr/>
            <p:nvPr/>
          </p:nvSpPr>
          <p:spPr>
            <a:xfrm rot="555800">
              <a:off x="4602162" y="716244"/>
              <a:ext cx="442913" cy="418511"/>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buFont typeface="Arial" panose="020B0604020202020204" pitchFamily="34" charset="0"/>
                <a:buNone/>
                <a:defRPr/>
              </a:pPr>
              <a:endParaRPr kumimoji="1" lang="zh-CN" altLang="en-US"/>
            </a:p>
          </p:txBody>
        </p:sp>
        <p:sp>
          <p:nvSpPr>
            <p:cNvPr id="17" name="圆角矩形 16">
              <a:extLst>
                <a:ext uri="{FF2B5EF4-FFF2-40B4-BE49-F238E27FC236}"/>
              </a:extLst>
            </p:cNvPr>
            <p:cNvSpPr/>
            <p:nvPr/>
          </p:nvSpPr>
          <p:spPr>
            <a:xfrm rot="20470821">
              <a:off x="4197350" y="722609"/>
              <a:ext cx="442912" cy="42010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buFont typeface="Arial" panose="020B0604020202020204" pitchFamily="34" charset="0"/>
                <a:buNone/>
                <a:defRPr/>
              </a:pPr>
              <a:endParaRPr kumimoji="1" lang="zh-CN" altLang="en-US"/>
            </a:p>
          </p:txBody>
        </p:sp>
        <p:sp>
          <p:nvSpPr>
            <p:cNvPr id="18" name="圆角矩形 17">
              <a:extLst>
                <a:ext uri="{FF2B5EF4-FFF2-40B4-BE49-F238E27FC236}"/>
              </a:extLst>
            </p:cNvPr>
            <p:cNvSpPr/>
            <p:nvPr/>
          </p:nvSpPr>
          <p:spPr>
            <a:xfrm rot="319204">
              <a:off x="3778250" y="722609"/>
              <a:ext cx="441325" cy="42010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buFont typeface="Arial" panose="020B0604020202020204" pitchFamily="34" charset="0"/>
                <a:buNone/>
                <a:defRPr/>
              </a:pPr>
              <a:endParaRPr kumimoji="1" lang="zh-CN" altLang="en-US"/>
            </a:p>
          </p:txBody>
        </p:sp>
        <p:sp>
          <p:nvSpPr>
            <p:cNvPr id="19" name="圆角矩形 18">
              <a:extLst>
                <a:ext uri="{FF2B5EF4-FFF2-40B4-BE49-F238E27FC236}"/>
              </a:extLst>
            </p:cNvPr>
            <p:cNvSpPr/>
            <p:nvPr/>
          </p:nvSpPr>
          <p:spPr>
            <a:xfrm rot="21148334">
              <a:off x="3368675" y="730565"/>
              <a:ext cx="441325" cy="42010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buFont typeface="Arial" panose="020B0604020202020204" pitchFamily="34" charset="0"/>
                <a:buNone/>
                <a:defRPr/>
              </a:pPr>
              <a:endParaRPr kumimoji="1" lang="zh-CN" altLang="en-US"/>
            </a:p>
          </p:txBody>
        </p:sp>
        <p:sp>
          <p:nvSpPr>
            <p:cNvPr id="66572" name="矩形 1"/>
            <p:cNvSpPr>
              <a:spLocks noChangeArrowheads="1"/>
            </p:cNvSpPr>
            <p:nvPr/>
          </p:nvSpPr>
          <p:spPr bwMode="auto">
            <a:xfrm>
              <a:off x="3333750" y="598488"/>
              <a:ext cx="1743075" cy="566502"/>
            </a:xfrm>
            <a:prstGeom prst="rect">
              <a:avLst/>
            </a:prstGeom>
            <a:noFill/>
            <a:ln w="9525">
              <a:noFill/>
              <a:miter lim="800000"/>
              <a:headEnd/>
              <a:tailEnd/>
            </a:ln>
          </p:spPr>
          <p:txBody>
            <a:bodyPr>
              <a:spAutoFit/>
            </a:bodyPr>
            <a:lstStyle/>
            <a:p>
              <a:pPr algn="dist">
                <a:lnSpc>
                  <a:spcPts val="4300"/>
                </a:lnSpc>
                <a:buFont typeface="Arial" charset="0"/>
                <a:buNone/>
              </a:pPr>
              <a:r>
                <a:rPr lang="zh-CN" altLang="en-US" sz="2800" b="1">
                  <a:solidFill>
                    <a:schemeClr val="bg1"/>
                  </a:solidFill>
                  <a:latin typeface="楷体" pitchFamily="49" charset="-122"/>
                  <a:ea typeface="楷体" pitchFamily="49" charset="-122"/>
                </a:rPr>
                <a:t>古今异义</a:t>
              </a:r>
            </a:p>
          </p:txBody>
        </p:sp>
      </p:grpSp>
      <p:grpSp>
        <p:nvGrpSpPr>
          <p:cNvPr id="66564" name="组合 7"/>
          <p:cNvGrpSpPr>
            <a:grpSpLocks/>
          </p:cNvGrpSpPr>
          <p:nvPr/>
        </p:nvGrpSpPr>
        <p:grpSpPr bwMode="auto">
          <a:xfrm>
            <a:off x="28575" y="-3175"/>
            <a:ext cx="2006600" cy="522288"/>
            <a:chOff x="70" y="-63"/>
            <a:chExt cx="3160" cy="822"/>
          </a:xfrm>
        </p:grpSpPr>
        <p:sp>
          <p:nvSpPr>
            <p:cNvPr id="66565"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合作探究</a:t>
              </a:r>
            </a:p>
          </p:txBody>
        </p:sp>
        <p:cxnSp>
          <p:nvCxnSpPr>
            <p:cNvPr id="23" name="直线连接符 9">
              <a:extLst>
                <a:ext uri="{FF2B5EF4-FFF2-40B4-BE49-F238E27FC236}"/>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4" name="菱形 23">
              <a:extLst>
                <a:ext uri="{FF2B5EF4-FFF2-40B4-BE49-F238E27FC236}"/>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ext Box 14"/>
          <p:cNvSpPr txBox="1">
            <a:spLocks noChangeArrowheads="1"/>
          </p:cNvSpPr>
          <p:nvPr/>
        </p:nvSpPr>
        <p:spPr bwMode="auto">
          <a:xfrm>
            <a:off x="1616075" y="1052513"/>
            <a:ext cx="6219825" cy="1069975"/>
          </a:xfrm>
          <a:prstGeom prst="rect">
            <a:avLst/>
          </a:prstGeom>
          <a:noFill/>
          <a:ln w="9525">
            <a:noFill/>
            <a:miter lim="800000"/>
            <a:headEnd/>
            <a:tailEnd/>
          </a:ln>
        </p:spPr>
        <p:txBody>
          <a:bodyPr>
            <a:spAutoFit/>
          </a:bodyPr>
          <a:lstStyle/>
          <a:p>
            <a:pPr>
              <a:spcBef>
                <a:spcPts val="900"/>
              </a:spcBef>
              <a:buFont typeface="Arial" charset="0"/>
              <a:buNone/>
            </a:pPr>
            <a:r>
              <a:rPr lang="zh-CN" altLang="en-US" sz="2800" b="1">
                <a:latin typeface="楷体" pitchFamily="49" charset="-122"/>
                <a:ea typeface="楷体" pitchFamily="49" charset="-122"/>
              </a:rPr>
              <a:t>猿则百叫无</a:t>
            </a:r>
            <a:r>
              <a:rPr lang="zh-CN" altLang="en-US" sz="2800" b="1">
                <a:solidFill>
                  <a:srgbClr val="FF0000"/>
                </a:solidFill>
                <a:latin typeface="楷体" pitchFamily="49" charset="-122"/>
                <a:ea typeface="楷体" pitchFamily="49" charset="-122"/>
              </a:rPr>
              <a:t>绝</a:t>
            </a:r>
            <a:r>
              <a:rPr lang="zh-CN" altLang="en-US" sz="2800" b="1">
                <a:latin typeface="楷体" pitchFamily="49" charset="-122"/>
                <a:ea typeface="楷体" pitchFamily="49" charset="-122"/>
              </a:rPr>
              <a:t>（                  ）</a:t>
            </a:r>
          </a:p>
          <a:p>
            <a:pPr>
              <a:spcBef>
                <a:spcPts val="900"/>
              </a:spcBef>
              <a:buFont typeface="Arial" charset="0"/>
              <a:buNone/>
            </a:pPr>
            <a:r>
              <a:rPr lang="zh-CN" altLang="en-US" sz="2800" b="1">
                <a:latin typeface="楷体" pitchFamily="49" charset="-122"/>
                <a:ea typeface="楷体" pitchFamily="49" charset="-122"/>
              </a:rPr>
              <a:t>天下独</a:t>
            </a:r>
            <a:r>
              <a:rPr lang="zh-CN" altLang="en-US" sz="2800" b="1">
                <a:solidFill>
                  <a:srgbClr val="FF0000"/>
                </a:solidFill>
                <a:latin typeface="楷体" pitchFamily="49" charset="-122"/>
                <a:ea typeface="楷体" pitchFamily="49" charset="-122"/>
              </a:rPr>
              <a:t>绝</a:t>
            </a:r>
            <a:r>
              <a:rPr lang="zh-CN" altLang="en-US" sz="2800" b="1">
                <a:latin typeface="楷体" pitchFamily="49" charset="-122"/>
                <a:ea typeface="楷体" pitchFamily="49" charset="-122"/>
              </a:rPr>
              <a:t>（              ）</a:t>
            </a:r>
          </a:p>
        </p:txBody>
      </p:sp>
      <p:sp>
        <p:nvSpPr>
          <p:cNvPr id="67586" name="Text Box 16"/>
          <p:cNvSpPr txBox="1">
            <a:spLocks noChangeArrowheads="1"/>
          </p:cNvSpPr>
          <p:nvPr/>
        </p:nvSpPr>
        <p:spPr bwMode="auto">
          <a:xfrm>
            <a:off x="1616075" y="2270125"/>
            <a:ext cx="5656263" cy="1068388"/>
          </a:xfrm>
          <a:prstGeom prst="rect">
            <a:avLst/>
          </a:prstGeom>
          <a:noFill/>
          <a:ln w="9525">
            <a:noFill/>
            <a:miter lim="800000"/>
            <a:headEnd/>
            <a:tailEnd/>
          </a:ln>
        </p:spPr>
        <p:txBody>
          <a:bodyPr>
            <a:spAutoFit/>
          </a:bodyPr>
          <a:lstStyle/>
          <a:p>
            <a:pPr>
              <a:spcBef>
                <a:spcPts val="900"/>
              </a:spcBef>
              <a:buFont typeface="Arial" charset="0"/>
              <a:buNone/>
            </a:pPr>
            <a:r>
              <a:rPr lang="zh-CN" altLang="en-US" sz="2800" b="1">
                <a:latin typeface="楷体" pitchFamily="49" charset="-122"/>
                <a:ea typeface="楷体" pitchFamily="49" charset="-122"/>
              </a:rPr>
              <a:t>负势竞</a:t>
            </a:r>
            <a:r>
              <a:rPr lang="zh-CN" altLang="en-US" sz="2800" b="1">
                <a:solidFill>
                  <a:srgbClr val="FF0000"/>
                </a:solidFill>
                <a:latin typeface="楷体" pitchFamily="49" charset="-122"/>
                <a:ea typeface="楷体" pitchFamily="49" charset="-122"/>
              </a:rPr>
              <a:t>上</a:t>
            </a:r>
            <a:r>
              <a:rPr lang="zh-CN" altLang="en-US" sz="2800" b="1">
                <a:latin typeface="楷体" pitchFamily="49" charset="-122"/>
                <a:ea typeface="楷体" pitchFamily="49" charset="-122"/>
              </a:rPr>
              <a:t>（                ）</a:t>
            </a:r>
          </a:p>
          <a:p>
            <a:pPr>
              <a:spcBef>
                <a:spcPts val="900"/>
              </a:spcBef>
              <a:buFont typeface="Arial" charset="0"/>
              <a:buNone/>
            </a:pPr>
            <a:r>
              <a:rPr lang="zh-CN" altLang="en-US" sz="2800" b="1">
                <a:latin typeface="楷体" pitchFamily="49" charset="-122"/>
                <a:ea typeface="楷体" pitchFamily="49" charset="-122"/>
              </a:rPr>
              <a:t>横柯</a:t>
            </a:r>
            <a:r>
              <a:rPr lang="zh-CN" altLang="en-US" sz="2800" b="1">
                <a:solidFill>
                  <a:srgbClr val="FF0000"/>
                </a:solidFill>
                <a:latin typeface="楷体" pitchFamily="49" charset="-122"/>
                <a:ea typeface="楷体" pitchFamily="49" charset="-122"/>
              </a:rPr>
              <a:t>上</a:t>
            </a:r>
            <a:r>
              <a:rPr lang="zh-CN" altLang="en-US" sz="2800" b="1">
                <a:latin typeface="楷体" pitchFamily="49" charset="-122"/>
                <a:ea typeface="楷体" pitchFamily="49" charset="-122"/>
              </a:rPr>
              <a:t>蔽（                    ）</a:t>
            </a:r>
          </a:p>
        </p:txBody>
      </p:sp>
      <p:sp>
        <p:nvSpPr>
          <p:cNvPr id="18" name="Text Box 18"/>
          <p:cNvSpPr txBox="1">
            <a:spLocks noChangeArrowheads="1"/>
          </p:cNvSpPr>
          <p:nvPr/>
        </p:nvSpPr>
        <p:spPr bwMode="auto">
          <a:xfrm>
            <a:off x="4275138" y="1042988"/>
            <a:ext cx="3260725"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0000FF"/>
                </a:solidFill>
                <a:latin typeface="楷体" pitchFamily="49" charset="-122"/>
                <a:ea typeface="楷体" pitchFamily="49" charset="-122"/>
              </a:rPr>
              <a:t>动词，穷尽、断绝</a:t>
            </a:r>
          </a:p>
        </p:txBody>
      </p:sp>
      <p:sp>
        <p:nvSpPr>
          <p:cNvPr id="19" name="Text Box 18"/>
          <p:cNvSpPr txBox="1">
            <a:spLocks noChangeArrowheads="1"/>
          </p:cNvSpPr>
          <p:nvPr/>
        </p:nvSpPr>
        <p:spPr bwMode="auto">
          <a:xfrm>
            <a:off x="3568700" y="1566863"/>
            <a:ext cx="2333625"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0000FF"/>
                </a:solidFill>
                <a:latin typeface="楷体" pitchFamily="49" charset="-122"/>
                <a:ea typeface="楷体" pitchFamily="49" charset="-122"/>
              </a:rPr>
              <a:t>形容词，绝妙</a:t>
            </a:r>
          </a:p>
        </p:txBody>
      </p:sp>
      <p:sp>
        <p:nvSpPr>
          <p:cNvPr id="20" name="Text Box 18"/>
          <p:cNvSpPr txBox="1">
            <a:spLocks noChangeArrowheads="1"/>
          </p:cNvSpPr>
          <p:nvPr/>
        </p:nvSpPr>
        <p:spPr bwMode="auto">
          <a:xfrm>
            <a:off x="3659188" y="2276475"/>
            <a:ext cx="2870200"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0000FF"/>
                </a:solidFill>
                <a:latin typeface="楷体" pitchFamily="49" charset="-122"/>
                <a:ea typeface="楷体" pitchFamily="49" charset="-122"/>
              </a:rPr>
              <a:t>动词，向上生长</a:t>
            </a:r>
          </a:p>
        </p:txBody>
      </p:sp>
      <p:sp>
        <p:nvSpPr>
          <p:cNvPr id="23" name="Text Box 18"/>
          <p:cNvSpPr txBox="1">
            <a:spLocks noChangeArrowheads="1"/>
          </p:cNvSpPr>
          <p:nvPr/>
        </p:nvSpPr>
        <p:spPr bwMode="auto">
          <a:xfrm>
            <a:off x="3602038" y="2790825"/>
            <a:ext cx="3844925" cy="522288"/>
          </a:xfrm>
          <a:prstGeom prst="rect">
            <a:avLst/>
          </a:prstGeom>
          <a:noFill/>
          <a:ln w="9525">
            <a:noFill/>
            <a:miter lim="800000"/>
            <a:headEnd/>
            <a:tailEnd/>
          </a:ln>
        </p:spPr>
        <p:txBody>
          <a:bodyPr>
            <a:spAutoFit/>
          </a:bodyPr>
          <a:lstStyle/>
          <a:p>
            <a:pPr>
              <a:buFont typeface="Arial" charset="0"/>
              <a:buNone/>
            </a:pPr>
            <a:r>
              <a:rPr lang="zh-CN" altLang="en-US" sz="2800" b="1">
                <a:solidFill>
                  <a:srgbClr val="0000FF"/>
                </a:solidFill>
                <a:latin typeface="楷体" pitchFamily="49" charset="-122"/>
                <a:ea typeface="楷体" pitchFamily="49" charset="-122"/>
              </a:rPr>
              <a:t>名词作状语，在上面</a:t>
            </a:r>
          </a:p>
        </p:txBody>
      </p:sp>
      <p:sp>
        <p:nvSpPr>
          <p:cNvPr id="67591" name="TextBox 34"/>
          <p:cNvSpPr txBox="1">
            <a:spLocks noChangeArrowheads="1"/>
          </p:cNvSpPr>
          <p:nvPr/>
        </p:nvSpPr>
        <p:spPr bwMode="auto">
          <a:xfrm>
            <a:off x="657225" y="1393825"/>
            <a:ext cx="576263" cy="522288"/>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绝</a:t>
            </a:r>
          </a:p>
        </p:txBody>
      </p:sp>
      <p:sp>
        <p:nvSpPr>
          <p:cNvPr id="15" name="左大括号 14">
            <a:extLst>
              <a:ext uri="{FF2B5EF4-FFF2-40B4-BE49-F238E27FC236}"/>
            </a:extLst>
          </p:cNvPr>
          <p:cNvSpPr/>
          <p:nvPr/>
        </p:nvSpPr>
        <p:spPr>
          <a:xfrm>
            <a:off x="1355725" y="1179513"/>
            <a:ext cx="287338" cy="881062"/>
          </a:xfrm>
          <a:prstGeom prst="leftBrace">
            <a:avLst>
              <a:gd name="adj1" fmla="val 79763"/>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800">
              <a:latin typeface="楷体" panose="02010609060101010101" pitchFamily="49" charset="-122"/>
              <a:ea typeface="楷体" panose="02010609060101010101" pitchFamily="49" charset="-122"/>
            </a:endParaRPr>
          </a:p>
        </p:txBody>
      </p:sp>
      <p:sp>
        <p:nvSpPr>
          <p:cNvPr id="67593" name="TextBox 34"/>
          <p:cNvSpPr txBox="1">
            <a:spLocks noChangeArrowheads="1"/>
          </p:cNvSpPr>
          <p:nvPr/>
        </p:nvSpPr>
        <p:spPr bwMode="auto">
          <a:xfrm>
            <a:off x="657225" y="2546350"/>
            <a:ext cx="576263" cy="522288"/>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上</a:t>
            </a:r>
          </a:p>
        </p:txBody>
      </p:sp>
      <p:grpSp>
        <p:nvGrpSpPr>
          <p:cNvPr id="67594" name="组合 3"/>
          <p:cNvGrpSpPr>
            <a:grpSpLocks/>
          </p:cNvGrpSpPr>
          <p:nvPr/>
        </p:nvGrpSpPr>
        <p:grpSpPr bwMode="auto">
          <a:xfrm>
            <a:off x="539750" y="449263"/>
            <a:ext cx="1743075" cy="565150"/>
            <a:chOff x="3333750" y="598488"/>
            <a:chExt cx="1743075" cy="566502"/>
          </a:xfrm>
        </p:grpSpPr>
        <p:sp>
          <p:nvSpPr>
            <p:cNvPr id="28" name="圆角矩形 27">
              <a:extLst>
                <a:ext uri="{FF2B5EF4-FFF2-40B4-BE49-F238E27FC236}"/>
              </a:extLst>
            </p:cNvPr>
            <p:cNvSpPr/>
            <p:nvPr/>
          </p:nvSpPr>
          <p:spPr>
            <a:xfrm rot="555800">
              <a:off x="4602163" y="716244"/>
              <a:ext cx="442912" cy="418511"/>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buFont typeface="Arial" panose="020B0604020202020204" pitchFamily="34" charset="0"/>
                <a:buNone/>
                <a:defRPr/>
              </a:pPr>
              <a:endParaRPr kumimoji="1" lang="zh-CN" altLang="en-US"/>
            </a:p>
          </p:txBody>
        </p:sp>
        <p:sp>
          <p:nvSpPr>
            <p:cNvPr id="29" name="圆角矩形 28">
              <a:extLst>
                <a:ext uri="{FF2B5EF4-FFF2-40B4-BE49-F238E27FC236}"/>
              </a:extLst>
            </p:cNvPr>
            <p:cNvSpPr/>
            <p:nvPr/>
          </p:nvSpPr>
          <p:spPr>
            <a:xfrm rot="20470821">
              <a:off x="4197350" y="722609"/>
              <a:ext cx="442913" cy="42010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buFont typeface="Arial" panose="020B0604020202020204" pitchFamily="34" charset="0"/>
                <a:buNone/>
                <a:defRPr/>
              </a:pPr>
              <a:endParaRPr kumimoji="1" lang="zh-CN" altLang="en-US"/>
            </a:p>
          </p:txBody>
        </p:sp>
        <p:sp>
          <p:nvSpPr>
            <p:cNvPr id="30" name="圆角矩形 29">
              <a:extLst>
                <a:ext uri="{FF2B5EF4-FFF2-40B4-BE49-F238E27FC236}"/>
              </a:extLst>
            </p:cNvPr>
            <p:cNvSpPr/>
            <p:nvPr/>
          </p:nvSpPr>
          <p:spPr>
            <a:xfrm rot="319204">
              <a:off x="3778250" y="722609"/>
              <a:ext cx="441325" cy="42010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buFont typeface="Arial" panose="020B0604020202020204" pitchFamily="34" charset="0"/>
                <a:buNone/>
                <a:defRPr/>
              </a:pPr>
              <a:endParaRPr kumimoji="1" lang="zh-CN" altLang="en-US"/>
            </a:p>
          </p:txBody>
        </p:sp>
        <p:sp>
          <p:nvSpPr>
            <p:cNvPr id="31" name="圆角矩形 30">
              <a:extLst>
                <a:ext uri="{FF2B5EF4-FFF2-40B4-BE49-F238E27FC236}"/>
              </a:extLst>
            </p:cNvPr>
            <p:cNvSpPr/>
            <p:nvPr/>
          </p:nvSpPr>
          <p:spPr>
            <a:xfrm rot="21148334">
              <a:off x="3368675" y="730565"/>
              <a:ext cx="441325" cy="42010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buFont typeface="Arial" panose="020B0604020202020204" pitchFamily="34" charset="0"/>
                <a:buNone/>
                <a:defRPr/>
              </a:pPr>
              <a:endParaRPr kumimoji="1" lang="zh-CN" altLang="en-US"/>
            </a:p>
          </p:txBody>
        </p:sp>
        <p:sp>
          <p:nvSpPr>
            <p:cNvPr id="67609" name="矩形 1"/>
            <p:cNvSpPr>
              <a:spLocks noChangeArrowheads="1"/>
            </p:cNvSpPr>
            <p:nvPr/>
          </p:nvSpPr>
          <p:spPr bwMode="auto">
            <a:xfrm>
              <a:off x="3333750" y="598488"/>
              <a:ext cx="1743075" cy="566502"/>
            </a:xfrm>
            <a:prstGeom prst="rect">
              <a:avLst/>
            </a:prstGeom>
            <a:noFill/>
            <a:ln w="9525">
              <a:noFill/>
              <a:miter lim="800000"/>
              <a:headEnd/>
              <a:tailEnd/>
            </a:ln>
          </p:spPr>
          <p:txBody>
            <a:bodyPr>
              <a:spAutoFit/>
            </a:bodyPr>
            <a:lstStyle/>
            <a:p>
              <a:pPr algn="dist">
                <a:lnSpc>
                  <a:spcPts val="4300"/>
                </a:lnSpc>
                <a:buFont typeface="Arial" charset="0"/>
                <a:buNone/>
              </a:pPr>
              <a:r>
                <a:rPr lang="zh-CN" altLang="en-US" sz="2800" b="1">
                  <a:solidFill>
                    <a:schemeClr val="bg1"/>
                  </a:solidFill>
                  <a:latin typeface="楷体" pitchFamily="49" charset="-122"/>
                  <a:ea typeface="楷体" pitchFamily="49" charset="-122"/>
                </a:rPr>
                <a:t>一词多义</a:t>
              </a:r>
            </a:p>
          </p:txBody>
        </p:sp>
      </p:grpSp>
      <p:grpSp>
        <p:nvGrpSpPr>
          <p:cNvPr id="67595" name="组合 7"/>
          <p:cNvGrpSpPr>
            <a:grpSpLocks/>
          </p:cNvGrpSpPr>
          <p:nvPr/>
        </p:nvGrpSpPr>
        <p:grpSpPr bwMode="auto">
          <a:xfrm>
            <a:off x="28575" y="-3175"/>
            <a:ext cx="2006600" cy="522288"/>
            <a:chOff x="70" y="-63"/>
            <a:chExt cx="3160" cy="822"/>
          </a:xfrm>
        </p:grpSpPr>
        <p:sp>
          <p:nvSpPr>
            <p:cNvPr id="67602"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合作探究</a:t>
              </a:r>
            </a:p>
          </p:txBody>
        </p:sp>
        <p:cxnSp>
          <p:nvCxnSpPr>
            <p:cNvPr id="35" name="直线连接符 9">
              <a:extLst>
                <a:ext uri="{FF2B5EF4-FFF2-40B4-BE49-F238E27FC236}"/>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6" name="菱形 35">
              <a:extLst>
                <a:ext uri="{FF2B5EF4-FFF2-40B4-BE49-F238E27FC236}"/>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67596" name="Text Box 14"/>
          <p:cNvSpPr txBox="1">
            <a:spLocks noChangeArrowheads="1"/>
          </p:cNvSpPr>
          <p:nvPr/>
        </p:nvSpPr>
        <p:spPr bwMode="auto">
          <a:xfrm>
            <a:off x="1616075" y="3546475"/>
            <a:ext cx="6757988" cy="1616075"/>
          </a:xfrm>
          <a:prstGeom prst="rect">
            <a:avLst/>
          </a:prstGeom>
          <a:noFill/>
          <a:ln w="9525">
            <a:noFill/>
            <a:miter lim="800000"/>
            <a:headEnd/>
            <a:tailEnd/>
          </a:ln>
        </p:spPr>
        <p:txBody>
          <a:bodyPr>
            <a:spAutoFit/>
          </a:bodyPr>
          <a:lstStyle/>
          <a:p>
            <a:pPr>
              <a:spcBef>
                <a:spcPts val="900"/>
              </a:spcBef>
              <a:buFont typeface="Arial" charset="0"/>
              <a:buNone/>
            </a:pPr>
            <a:r>
              <a:rPr lang="zh-CN" altLang="en-US" sz="2800" b="1">
                <a:latin typeface="楷体" pitchFamily="49" charset="-122"/>
                <a:ea typeface="楷体" pitchFamily="49" charset="-122"/>
              </a:rPr>
              <a:t>一</a:t>
            </a:r>
            <a:r>
              <a:rPr lang="zh-CN" altLang="en-US" sz="2800" b="1">
                <a:solidFill>
                  <a:srgbClr val="FF0000"/>
                </a:solidFill>
                <a:latin typeface="楷体" pitchFamily="49" charset="-122"/>
                <a:ea typeface="楷体" pitchFamily="49" charset="-122"/>
              </a:rPr>
              <a:t>百</a:t>
            </a:r>
            <a:r>
              <a:rPr lang="zh-CN" altLang="en-US" sz="2800" b="1">
                <a:latin typeface="楷体" pitchFamily="49" charset="-122"/>
                <a:ea typeface="楷体" pitchFamily="49" charset="-122"/>
              </a:rPr>
              <a:t>许里（                ）</a:t>
            </a:r>
          </a:p>
          <a:p>
            <a:pPr>
              <a:spcBef>
                <a:spcPts val="900"/>
              </a:spcBef>
              <a:buFont typeface="Arial" charset="0"/>
              <a:buNone/>
            </a:pPr>
            <a:r>
              <a:rPr lang="zh-CN" altLang="en-US" sz="2800" b="1">
                <a:latin typeface="楷体" pitchFamily="49" charset="-122"/>
                <a:ea typeface="楷体" pitchFamily="49" charset="-122"/>
              </a:rPr>
              <a:t>猿则</a:t>
            </a:r>
            <a:r>
              <a:rPr lang="zh-CN" altLang="en-US" sz="2800" b="1">
                <a:solidFill>
                  <a:srgbClr val="FF0000"/>
                </a:solidFill>
                <a:latin typeface="楷体" pitchFamily="49" charset="-122"/>
                <a:ea typeface="楷体" pitchFamily="49" charset="-122"/>
              </a:rPr>
              <a:t>百</a:t>
            </a:r>
            <a:r>
              <a:rPr lang="zh-CN" altLang="en-US" sz="2800" b="1">
                <a:latin typeface="楷体" pitchFamily="49" charset="-122"/>
                <a:ea typeface="楷体" pitchFamily="49" charset="-122"/>
              </a:rPr>
              <a:t>叫无绝（                     </a:t>
            </a:r>
            <a:endParaRPr lang="en-US" altLang="zh-CN" sz="2800" b="1">
              <a:latin typeface="楷体" pitchFamily="49" charset="-122"/>
              <a:ea typeface="楷体" pitchFamily="49" charset="-122"/>
            </a:endParaRPr>
          </a:p>
          <a:p>
            <a:pPr>
              <a:spcBef>
                <a:spcPts val="900"/>
              </a:spcBef>
              <a:buFont typeface="Arial" charset="0"/>
              <a:buNone/>
            </a:pP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a:t>
            </a:r>
          </a:p>
        </p:txBody>
      </p:sp>
      <p:sp>
        <p:nvSpPr>
          <p:cNvPr id="38" name="Text Box 18"/>
          <p:cNvSpPr txBox="1">
            <a:spLocks noChangeArrowheads="1"/>
          </p:cNvSpPr>
          <p:nvPr/>
        </p:nvSpPr>
        <p:spPr bwMode="auto">
          <a:xfrm>
            <a:off x="3541713" y="3521075"/>
            <a:ext cx="3003550" cy="522288"/>
          </a:xfrm>
          <a:prstGeom prst="rect">
            <a:avLst/>
          </a:prstGeom>
          <a:noFill/>
          <a:ln w="9525">
            <a:noFill/>
            <a:miter lim="800000"/>
            <a:headEnd/>
            <a:tailEnd/>
          </a:ln>
        </p:spPr>
        <p:txBody>
          <a:bodyPr>
            <a:spAutoFit/>
          </a:bodyPr>
          <a:lstStyle/>
          <a:p>
            <a:pPr>
              <a:buFont typeface="Arial" charset="0"/>
              <a:buNone/>
            </a:pPr>
            <a:r>
              <a:rPr lang="zh-CN" altLang="en-US" sz="2800" b="1">
                <a:solidFill>
                  <a:srgbClr val="0000FF"/>
                </a:solidFill>
                <a:latin typeface="楷体" pitchFamily="49" charset="-122"/>
                <a:ea typeface="楷体" pitchFamily="49" charset="-122"/>
              </a:rPr>
              <a:t>数词，指十个十</a:t>
            </a:r>
          </a:p>
        </p:txBody>
      </p:sp>
      <p:sp>
        <p:nvSpPr>
          <p:cNvPr id="39" name="Text Box 18"/>
          <p:cNvSpPr txBox="1">
            <a:spLocks noChangeArrowheads="1"/>
          </p:cNvSpPr>
          <p:nvPr/>
        </p:nvSpPr>
        <p:spPr bwMode="auto">
          <a:xfrm>
            <a:off x="4187825" y="4054475"/>
            <a:ext cx="3873500" cy="1058863"/>
          </a:xfrm>
          <a:prstGeom prst="rect">
            <a:avLst/>
          </a:prstGeom>
          <a:noFill/>
          <a:ln w="9525">
            <a:noFill/>
            <a:miter lim="800000"/>
            <a:headEnd/>
            <a:tailEnd/>
          </a:ln>
        </p:spPr>
        <p:txBody>
          <a:bodyPr>
            <a:spAutoFit/>
          </a:bodyPr>
          <a:lstStyle/>
          <a:p>
            <a:pPr>
              <a:lnSpc>
                <a:spcPct val="120000"/>
              </a:lnSpc>
              <a:buFont typeface="Arial" charset="0"/>
              <a:buNone/>
            </a:pPr>
            <a:r>
              <a:rPr lang="zh-CN" altLang="en-US" sz="2800" b="1">
                <a:solidFill>
                  <a:srgbClr val="0000FF"/>
                </a:solidFill>
                <a:latin typeface="楷体" pitchFamily="49" charset="-122"/>
                <a:ea typeface="楷体" pitchFamily="49" charset="-122"/>
              </a:rPr>
              <a:t>数词，极言其多。这里指不停地，相当于副词。</a:t>
            </a:r>
          </a:p>
        </p:txBody>
      </p:sp>
      <p:sp>
        <p:nvSpPr>
          <p:cNvPr id="67599" name="TextBox 32"/>
          <p:cNvSpPr txBox="1">
            <a:spLocks noChangeArrowheads="1"/>
          </p:cNvSpPr>
          <p:nvPr/>
        </p:nvSpPr>
        <p:spPr bwMode="auto">
          <a:xfrm>
            <a:off x="657225" y="3895725"/>
            <a:ext cx="576263" cy="522288"/>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百</a:t>
            </a:r>
          </a:p>
        </p:txBody>
      </p:sp>
      <p:sp>
        <p:nvSpPr>
          <p:cNvPr id="42" name="左大括号 41">
            <a:extLst>
              <a:ext uri="{FF2B5EF4-FFF2-40B4-BE49-F238E27FC236}"/>
            </a:extLst>
          </p:cNvPr>
          <p:cNvSpPr/>
          <p:nvPr/>
        </p:nvSpPr>
        <p:spPr>
          <a:xfrm>
            <a:off x="1355725" y="2405063"/>
            <a:ext cx="287338" cy="881062"/>
          </a:xfrm>
          <a:prstGeom prst="leftBrace">
            <a:avLst>
              <a:gd name="adj1" fmla="val 79763"/>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800">
              <a:latin typeface="楷体" panose="02010609060101010101" pitchFamily="49" charset="-122"/>
              <a:ea typeface="楷体" panose="02010609060101010101" pitchFamily="49" charset="-122"/>
            </a:endParaRPr>
          </a:p>
        </p:txBody>
      </p:sp>
      <p:sp>
        <p:nvSpPr>
          <p:cNvPr id="43" name="左大括号 42">
            <a:extLst>
              <a:ext uri="{FF2B5EF4-FFF2-40B4-BE49-F238E27FC236}"/>
            </a:extLst>
          </p:cNvPr>
          <p:cNvSpPr/>
          <p:nvPr/>
        </p:nvSpPr>
        <p:spPr>
          <a:xfrm>
            <a:off x="1355725" y="3703638"/>
            <a:ext cx="287338" cy="881062"/>
          </a:xfrm>
          <a:prstGeom prst="leftBrace">
            <a:avLst>
              <a:gd name="adj1" fmla="val 79763"/>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80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80">
                                          <p:stCondLst>
                                            <p:cond delay="0"/>
                                          </p:stCondLst>
                                        </p:cTn>
                                        <p:tgtEl>
                                          <p:spTgt spid="19"/>
                                        </p:tgtEl>
                                      </p:cBhvr>
                                    </p:animEffect>
                                    <p:anim calcmode="lin" valueType="num">
                                      <p:cBhvr>
                                        <p:cTn id="26" dur="1822">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7" dur="664">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8" dur="664">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9" dur="332">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0" dur="164">
                                          <p:stCondLst>
                                            <p:cond delay="1656"/>
                                          </p:stCondLst>
                                        </p:cTn>
                                        <p:tgtEl>
                                          <p:spTgt spid="19"/>
                                        </p:tgtEl>
                                        <p:attrNameLst>
                                          <p:attrName>ppt_y</p:attrName>
                                        </p:attrNameLst>
                                      </p:cBhvr>
                                      <p:tavLst>
                                        <p:tav tm="0" fmla="#ppt_y-sin(pi*$)/81">
                                          <p:val>
                                            <p:fltVal val="0"/>
                                          </p:val>
                                        </p:tav>
                                        <p:tav tm="100000">
                                          <p:val>
                                            <p:fltVal val="1"/>
                                          </p:val>
                                        </p:tav>
                                      </p:tavLst>
                                    </p:anim>
                                    <p:animScale>
                                      <p:cBhvr>
                                        <p:cTn id="31" dur="26">
                                          <p:stCondLst>
                                            <p:cond delay="650"/>
                                          </p:stCondLst>
                                        </p:cTn>
                                        <p:tgtEl>
                                          <p:spTgt spid="19"/>
                                        </p:tgtEl>
                                      </p:cBhvr>
                                      <p:to x="100000" y="60000"/>
                                    </p:animScale>
                                    <p:animScale>
                                      <p:cBhvr>
                                        <p:cTn id="32" dur="166" decel="50000">
                                          <p:stCondLst>
                                            <p:cond delay="676"/>
                                          </p:stCondLst>
                                        </p:cTn>
                                        <p:tgtEl>
                                          <p:spTgt spid="19"/>
                                        </p:tgtEl>
                                      </p:cBhvr>
                                      <p:to x="100000" y="100000"/>
                                    </p:animScale>
                                    <p:animScale>
                                      <p:cBhvr>
                                        <p:cTn id="33" dur="26">
                                          <p:stCondLst>
                                            <p:cond delay="1312"/>
                                          </p:stCondLst>
                                        </p:cTn>
                                        <p:tgtEl>
                                          <p:spTgt spid="19"/>
                                        </p:tgtEl>
                                      </p:cBhvr>
                                      <p:to x="100000" y="80000"/>
                                    </p:animScale>
                                    <p:animScale>
                                      <p:cBhvr>
                                        <p:cTn id="34" dur="166" decel="50000">
                                          <p:stCondLst>
                                            <p:cond delay="1338"/>
                                          </p:stCondLst>
                                        </p:cTn>
                                        <p:tgtEl>
                                          <p:spTgt spid="19"/>
                                        </p:tgtEl>
                                      </p:cBhvr>
                                      <p:to x="100000" y="100000"/>
                                    </p:animScale>
                                    <p:animScale>
                                      <p:cBhvr>
                                        <p:cTn id="35" dur="26">
                                          <p:stCondLst>
                                            <p:cond delay="1642"/>
                                          </p:stCondLst>
                                        </p:cTn>
                                        <p:tgtEl>
                                          <p:spTgt spid="19"/>
                                        </p:tgtEl>
                                      </p:cBhvr>
                                      <p:to x="100000" y="90000"/>
                                    </p:animScale>
                                    <p:animScale>
                                      <p:cBhvr>
                                        <p:cTn id="36" dur="166" decel="50000">
                                          <p:stCondLst>
                                            <p:cond delay="1668"/>
                                          </p:stCondLst>
                                        </p:cTn>
                                        <p:tgtEl>
                                          <p:spTgt spid="19"/>
                                        </p:tgtEl>
                                      </p:cBhvr>
                                      <p:to x="100000" y="100000"/>
                                    </p:animScale>
                                    <p:animScale>
                                      <p:cBhvr>
                                        <p:cTn id="37" dur="26">
                                          <p:stCondLst>
                                            <p:cond delay="1808"/>
                                          </p:stCondLst>
                                        </p:cTn>
                                        <p:tgtEl>
                                          <p:spTgt spid="19"/>
                                        </p:tgtEl>
                                      </p:cBhvr>
                                      <p:to x="100000" y="95000"/>
                                    </p:animScale>
                                    <p:animScale>
                                      <p:cBhvr>
                                        <p:cTn id="38" dur="166" decel="50000">
                                          <p:stCondLst>
                                            <p:cond delay="1834"/>
                                          </p:stCondLst>
                                        </p:cTn>
                                        <p:tgtEl>
                                          <p:spTgt spid="19"/>
                                        </p:tgtEl>
                                      </p:cBhvr>
                                      <p:to x="100000" y="100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80">
                                          <p:stCondLst>
                                            <p:cond delay="0"/>
                                          </p:stCondLst>
                                        </p:cTn>
                                        <p:tgtEl>
                                          <p:spTgt spid="20"/>
                                        </p:tgtEl>
                                      </p:cBhvr>
                                    </p:animEffect>
                                    <p:anim calcmode="lin" valueType="num">
                                      <p:cBhvr>
                                        <p:cTn id="44" dur="1822">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5" dur="664">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6" dur="664">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7" dur="332">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8" dur="164">
                                          <p:stCondLst>
                                            <p:cond delay="1656"/>
                                          </p:stCondLst>
                                        </p:cTn>
                                        <p:tgtEl>
                                          <p:spTgt spid="20"/>
                                        </p:tgtEl>
                                        <p:attrNameLst>
                                          <p:attrName>ppt_y</p:attrName>
                                        </p:attrNameLst>
                                      </p:cBhvr>
                                      <p:tavLst>
                                        <p:tav tm="0" fmla="#ppt_y-sin(pi*$)/81">
                                          <p:val>
                                            <p:fltVal val="0"/>
                                          </p:val>
                                        </p:tav>
                                        <p:tav tm="100000">
                                          <p:val>
                                            <p:fltVal val="1"/>
                                          </p:val>
                                        </p:tav>
                                      </p:tavLst>
                                    </p:anim>
                                    <p:animScale>
                                      <p:cBhvr>
                                        <p:cTn id="49" dur="26">
                                          <p:stCondLst>
                                            <p:cond delay="650"/>
                                          </p:stCondLst>
                                        </p:cTn>
                                        <p:tgtEl>
                                          <p:spTgt spid="20"/>
                                        </p:tgtEl>
                                      </p:cBhvr>
                                      <p:to x="100000" y="60000"/>
                                    </p:animScale>
                                    <p:animScale>
                                      <p:cBhvr>
                                        <p:cTn id="50" dur="166" decel="50000">
                                          <p:stCondLst>
                                            <p:cond delay="676"/>
                                          </p:stCondLst>
                                        </p:cTn>
                                        <p:tgtEl>
                                          <p:spTgt spid="20"/>
                                        </p:tgtEl>
                                      </p:cBhvr>
                                      <p:to x="100000" y="100000"/>
                                    </p:animScale>
                                    <p:animScale>
                                      <p:cBhvr>
                                        <p:cTn id="51" dur="26">
                                          <p:stCondLst>
                                            <p:cond delay="1312"/>
                                          </p:stCondLst>
                                        </p:cTn>
                                        <p:tgtEl>
                                          <p:spTgt spid="20"/>
                                        </p:tgtEl>
                                      </p:cBhvr>
                                      <p:to x="100000" y="80000"/>
                                    </p:animScale>
                                    <p:animScale>
                                      <p:cBhvr>
                                        <p:cTn id="52" dur="166" decel="50000">
                                          <p:stCondLst>
                                            <p:cond delay="1338"/>
                                          </p:stCondLst>
                                        </p:cTn>
                                        <p:tgtEl>
                                          <p:spTgt spid="20"/>
                                        </p:tgtEl>
                                      </p:cBhvr>
                                      <p:to x="100000" y="100000"/>
                                    </p:animScale>
                                    <p:animScale>
                                      <p:cBhvr>
                                        <p:cTn id="53" dur="26">
                                          <p:stCondLst>
                                            <p:cond delay="1642"/>
                                          </p:stCondLst>
                                        </p:cTn>
                                        <p:tgtEl>
                                          <p:spTgt spid="20"/>
                                        </p:tgtEl>
                                      </p:cBhvr>
                                      <p:to x="100000" y="90000"/>
                                    </p:animScale>
                                    <p:animScale>
                                      <p:cBhvr>
                                        <p:cTn id="54" dur="166" decel="50000">
                                          <p:stCondLst>
                                            <p:cond delay="1668"/>
                                          </p:stCondLst>
                                        </p:cTn>
                                        <p:tgtEl>
                                          <p:spTgt spid="20"/>
                                        </p:tgtEl>
                                      </p:cBhvr>
                                      <p:to x="100000" y="100000"/>
                                    </p:animScale>
                                    <p:animScale>
                                      <p:cBhvr>
                                        <p:cTn id="55" dur="26">
                                          <p:stCondLst>
                                            <p:cond delay="1808"/>
                                          </p:stCondLst>
                                        </p:cTn>
                                        <p:tgtEl>
                                          <p:spTgt spid="20"/>
                                        </p:tgtEl>
                                      </p:cBhvr>
                                      <p:to x="100000" y="95000"/>
                                    </p:animScale>
                                    <p:animScale>
                                      <p:cBhvr>
                                        <p:cTn id="56" dur="166" decel="50000">
                                          <p:stCondLst>
                                            <p:cond delay="1834"/>
                                          </p:stCondLst>
                                        </p:cTn>
                                        <p:tgtEl>
                                          <p:spTgt spid="20"/>
                                        </p:tgtEl>
                                      </p:cBhvr>
                                      <p:to x="100000" y="100000"/>
                                    </p:animScale>
                                  </p:childTnLst>
                                </p:cTn>
                              </p:par>
                            </p:childTnLst>
                          </p:cTn>
                        </p:par>
                      </p:childTnLst>
                    </p:cTn>
                  </p:par>
                  <p:par>
                    <p:cTn id="57" fill="hold" nodeType="clickPar">
                      <p:stCondLst>
                        <p:cond delay="indefinite"/>
                      </p:stCondLst>
                      <p:childTnLst>
                        <p:par>
                          <p:cTn id="58" fill="hold" nodeType="withGroup">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580">
                                          <p:stCondLst>
                                            <p:cond delay="0"/>
                                          </p:stCondLst>
                                        </p:cTn>
                                        <p:tgtEl>
                                          <p:spTgt spid="23"/>
                                        </p:tgtEl>
                                      </p:cBhvr>
                                    </p:animEffect>
                                    <p:anim calcmode="lin" valueType="num">
                                      <p:cBhvr>
                                        <p:cTn id="62" dur="1822">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63" dur="664">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64" dur="664">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65" dur="332">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66" dur="164">
                                          <p:stCondLst>
                                            <p:cond delay="1656"/>
                                          </p:stCondLst>
                                        </p:cTn>
                                        <p:tgtEl>
                                          <p:spTgt spid="23"/>
                                        </p:tgtEl>
                                        <p:attrNameLst>
                                          <p:attrName>ppt_y</p:attrName>
                                        </p:attrNameLst>
                                      </p:cBhvr>
                                      <p:tavLst>
                                        <p:tav tm="0" fmla="#ppt_y-sin(pi*$)/81">
                                          <p:val>
                                            <p:fltVal val="0"/>
                                          </p:val>
                                        </p:tav>
                                        <p:tav tm="100000">
                                          <p:val>
                                            <p:fltVal val="1"/>
                                          </p:val>
                                        </p:tav>
                                      </p:tavLst>
                                    </p:anim>
                                    <p:animScale>
                                      <p:cBhvr>
                                        <p:cTn id="67" dur="26">
                                          <p:stCondLst>
                                            <p:cond delay="650"/>
                                          </p:stCondLst>
                                        </p:cTn>
                                        <p:tgtEl>
                                          <p:spTgt spid="23"/>
                                        </p:tgtEl>
                                      </p:cBhvr>
                                      <p:to x="100000" y="60000"/>
                                    </p:animScale>
                                    <p:animScale>
                                      <p:cBhvr>
                                        <p:cTn id="68" dur="166" decel="50000">
                                          <p:stCondLst>
                                            <p:cond delay="676"/>
                                          </p:stCondLst>
                                        </p:cTn>
                                        <p:tgtEl>
                                          <p:spTgt spid="23"/>
                                        </p:tgtEl>
                                      </p:cBhvr>
                                      <p:to x="100000" y="100000"/>
                                    </p:animScale>
                                    <p:animScale>
                                      <p:cBhvr>
                                        <p:cTn id="69" dur="26">
                                          <p:stCondLst>
                                            <p:cond delay="1312"/>
                                          </p:stCondLst>
                                        </p:cTn>
                                        <p:tgtEl>
                                          <p:spTgt spid="23"/>
                                        </p:tgtEl>
                                      </p:cBhvr>
                                      <p:to x="100000" y="80000"/>
                                    </p:animScale>
                                    <p:animScale>
                                      <p:cBhvr>
                                        <p:cTn id="70" dur="166" decel="50000">
                                          <p:stCondLst>
                                            <p:cond delay="1338"/>
                                          </p:stCondLst>
                                        </p:cTn>
                                        <p:tgtEl>
                                          <p:spTgt spid="23"/>
                                        </p:tgtEl>
                                      </p:cBhvr>
                                      <p:to x="100000" y="100000"/>
                                    </p:animScale>
                                    <p:animScale>
                                      <p:cBhvr>
                                        <p:cTn id="71" dur="26">
                                          <p:stCondLst>
                                            <p:cond delay="1642"/>
                                          </p:stCondLst>
                                        </p:cTn>
                                        <p:tgtEl>
                                          <p:spTgt spid="23"/>
                                        </p:tgtEl>
                                      </p:cBhvr>
                                      <p:to x="100000" y="90000"/>
                                    </p:animScale>
                                    <p:animScale>
                                      <p:cBhvr>
                                        <p:cTn id="72" dur="166" decel="50000">
                                          <p:stCondLst>
                                            <p:cond delay="1668"/>
                                          </p:stCondLst>
                                        </p:cTn>
                                        <p:tgtEl>
                                          <p:spTgt spid="23"/>
                                        </p:tgtEl>
                                      </p:cBhvr>
                                      <p:to x="100000" y="100000"/>
                                    </p:animScale>
                                    <p:animScale>
                                      <p:cBhvr>
                                        <p:cTn id="73" dur="26">
                                          <p:stCondLst>
                                            <p:cond delay="1808"/>
                                          </p:stCondLst>
                                        </p:cTn>
                                        <p:tgtEl>
                                          <p:spTgt spid="23"/>
                                        </p:tgtEl>
                                      </p:cBhvr>
                                      <p:to x="100000" y="95000"/>
                                    </p:animScale>
                                    <p:animScale>
                                      <p:cBhvr>
                                        <p:cTn id="74" dur="166" decel="50000">
                                          <p:stCondLst>
                                            <p:cond delay="1834"/>
                                          </p:stCondLst>
                                        </p:cTn>
                                        <p:tgtEl>
                                          <p:spTgt spid="23"/>
                                        </p:tgtEl>
                                      </p:cBhvr>
                                      <p:to x="100000" y="100000"/>
                                    </p:animScale>
                                  </p:childTnLst>
                                </p:cTn>
                              </p:par>
                            </p:childTnLst>
                          </p:cTn>
                        </p:par>
                      </p:childTnLst>
                    </p:cTn>
                  </p:par>
                  <p:par>
                    <p:cTn id="75" fill="hold" nodeType="clickPar">
                      <p:stCondLst>
                        <p:cond delay="indefinite"/>
                      </p:stCondLst>
                      <p:childTnLst>
                        <p:par>
                          <p:cTn id="76" fill="hold" nodeType="withGroup">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down)">
                                      <p:cBhvr>
                                        <p:cTn id="79" dur="580">
                                          <p:stCondLst>
                                            <p:cond delay="0"/>
                                          </p:stCondLst>
                                        </p:cTn>
                                        <p:tgtEl>
                                          <p:spTgt spid="38"/>
                                        </p:tgtEl>
                                      </p:cBhvr>
                                    </p:animEffect>
                                    <p:anim calcmode="lin" valueType="num">
                                      <p:cBhvr>
                                        <p:cTn id="80" dur="1822">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81" dur="664">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82" dur="664">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83" dur="332">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84" dur="164">
                                          <p:stCondLst>
                                            <p:cond delay="1656"/>
                                          </p:stCondLst>
                                        </p:cTn>
                                        <p:tgtEl>
                                          <p:spTgt spid="38"/>
                                        </p:tgtEl>
                                        <p:attrNameLst>
                                          <p:attrName>ppt_y</p:attrName>
                                        </p:attrNameLst>
                                      </p:cBhvr>
                                      <p:tavLst>
                                        <p:tav tm="0" fmla="#ppt_y-sin(pi*$)/81">
                                          <p:val>
                                            <p:fltVal val="0"/>
                                          </p:val>
                                        </p:tav>
                                        <p:tav tm="100000">
                                          <p:val>
                                            <p:fltVal val="1"/>
                                          </p:val>
                                        </p:tav>
                                      </p:tavLst>
                                    </p:anim>
                                    <p:animScale>
                                      <p:cBhvr>
                                        <p:cTn id="85" dur="26">
                                          <p:stCondLst>
                                            <p:cond delay="650"/>
                                          </p:stCondLst>
                                        </p:cTn>
                                        <p:tgtEl>
                                          <p:spTgt spid="38"/>
                                        </p:tgtEl>
                                      </p:cBhvr>
                                      <p:to x="100000" y="60000"/>
                                    </p:animScale>
                                    <p:animScale>
                                      <p:cBhvr>
                                        <p:cTn id="86" dur="166" decel="50000">
                                          <p:stCondLst>
                                            <p:cond delay="676"/>
                                          </p:stCondLst>
                                        </p:cTn>
                                        <p:tgtEl>
                                          <p:spTgt spid="38"/>
                                        </p:tgtEl>
                                      </p:cBhvr>
                                      <p:to x="100000" y="100000"/>
                                    </p:animScale>
                                    <p:animScale>
                                      <p:cBhvr>
                                        <p:cTn id="87" dur="26">
                                          <p:stCondLst>
                                            <p:cond delay="1312"/>
                                          </p:stCondLst>
                                        </p:cTn>
                                        <p:tgtEl>
                                          <p:spTgt spid="38"/>
                                        </p:tgtEl>
                                      </p:cBhvr>
                                      <p:to x="100000" y="80000"/>
                                    </p:animScale>
                                    <p:animScale>
                                      <p:cBhvr>
                                        <p:cTn id="88" dur="166" decel="50000">
                                          <p:stCondLst>
                                            <p:cond delay="1338"/>
                                          </p:stCondLst>
                                        </p:cTn>
                                        <p:tgtEl>
                                          <p:spTgt spid="38"/>
                                        </p:tgtEl>
                                      </p:cBhvr>
                                      <p:to x="100000" y="100000"/>
                                    </p:animScale>
                                    <p:animScale>
                                      <p:cBhvr>
                                        <p:cTn id="89" dur="26">
                                          <p:stCondLst>
                                            <p:cond delay="1642"/>
                                          </p:stCondLst>
                                        </p:cTn>
                                        <p:tgtEl>
                                          <p:spTgt spid="38"/>
                                        </p:tgtEl>
                                      </p:cBhvr>
                                      <p:to x="100000" y="90000"/>
                                    </p:animScale>
                                    <p:animScale>
                                      <p:cBhvr>
                                        <p:cTn id="90" dur="166" decel="50000">
                                          <p:stCondLst>
                                            <p:cond delay="1668"/>
                                          </p:stCondLst>
                                        </p:cTn>
                                        <p:tgtEl>
                                          <p:spTgt spid="38"/>
                                        </p:tgtEl>
                                      </p:cBhvr>
                                      <p:to x="100000" y="100000"/>
                                    </p:animScale>
                                    <p:animScale>
                                      <p:cBhvr>
                                        <p:cTn id="91" dur="26">
                                          <p:stCondLst>
                                            <p:cond delay="1808"/>
                                          </p:stCondLst>
                                        </p:cTn>
                                        <p:tgtEl>
                                          <p:spTgt spid="38"/>
                                        </p:tgtEl>
                                      </p:cBhvr>
                                      <p:to x="100000" y="95000"/>
                                    </p:animScale>
                                    <p:animScale>
                                      <p:cBhvr>
                                        <p:cTn id="92" dur="166" decel="50000">
                                          <p:stCondLst>
                                            <p:cond delay="1834"/>
                                          </p:stCondLst>
                                        </p:cTn>
                                        <p:tgtEl>
                                          <p:spTgt spid="38"/>
                                        </p:tgtEl>
                                      </p:cBhvr>
                                      <p:to x="100000" y="100000"/>
                                    </p:animScale>
                                  </p:childTnLst>
                                </p:cTn>
                              </p:par>
                            </p:childTnLst>
                          </p:cTn>
                        </p:par>
                      </p:childTnLst>
                    </p:cTn>
                  </p:par>
                  <p:par>
                    <p:cTn id="93" fill="hold" nodeType="clickPar">
                      <p:stCondLst>
                        <p:cond delay="indefinite"/>
                      </p:stCondLst>
                      <p:childTnLst>
                        <p:par>
                          <p:cTn id="94" fill="hold" nodeType="withGroup">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wipe(down)">
                                      <p:cBhvr>
                                        <p:cTn id="97" dur="580">
                                          <p:stCondLst>
                                            <p:cond delay="0"/>
                                          </p:stCondLst>
                                        </p:cTn>
                                        <p:tgtEl>
                                          <p:spTgt spid="39"/>
                                        </p:tgtEl>
                                      </p:cBhvr>
                                    </p:animEffect>
                                    <p:anim calcmode="lin" valueType="num">
                                      <p:cBhvr>
                                        <p:cTn id="98" dur="1822">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99" dur="664">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100" dur="664">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101" dur="332">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102" dur="164">
                                          <p:stCondLst>
                                            <p:cond delay="1656"/>
                                          </p:stCondLst>
                                        </p:cTn>
                                        <p:tgtEl>
                                          <p:spTgt spid="39"/>
                                        </p:tgtEl>
                                        <p:attrNameLst>
                                          <p:attrName>ppt_y</p:attrName>
                                        </p:attrNameLst>
                                      </p:cBhvr>
                                      <p:tavLst>
                                        <p:tav tm="0" fmla="#ppt_y-sin(pi*$)/81">
                                          <p:val>
                                            <p:fltVal val="0"/>
                                          </p:val>
                                        </p:tav>
                                        <p:tav tm="100000">
                                          <p:val>
                                            <p:fltVal val="1"/>
                                          </p:val>
                                        </p:tav>
                                      </p:tavLst>
                                    </p:anim>
                                    <p:animScale>
                                      <p:cBhvr>
                                        <p:cTn id="103" dur="26">
                                          <p:stCondLst>
                                            <p:cond delay="650"/>
                                          </p:stCondLst>
                                        </p:cTn>
                                        <p:tgtEl>
                                          <p:spTgt spid="39"/>
                                        </p:tgtEl>
                                      </p:cBhvr>
                                      <p:to x="100000" y="60000"/>
                                    </p:animScale>
                                    <p:animScale>
                                      <p:cBhvr>
                                        <p:cTn id="104" dur="166" decel="50000">
                                          <p:stCondLst>
                                            <p:cond delay="676"/>
                                          </p:stCondLst>
                                        </p:cTn>
                                        <p:tgtEl>
                                          <p:spTgt spid="39"/>
                                        </p:tgtEl>
                                      </p:cBhvr>
                                      <p:to x="100000" y="100000"/>
                                    </p:animScale>
                                    <p:animScale>
                                      <p:cBhvr>
                                        <p:cTn id="105" dur="26">
                                          <p:stCondLst>
                                            <p:cond delay="1312"/>
                                          </p:stCondLst>
                                        </p:cTn>
                                        <p:tgtEl>
                                          <p:spTgt spid="39"/>
                                        </p:tgtEl>
                                      </p:cBhvr>
                                      <p:to x="100000" y="80000"/>
                                    </p:animScale>
                                    <p:animScale>
                                      <p:cBhvr>
                                        <p:cTn id="106" dur="166" decel="50000">
                                          <p:stCondLst>
                                            <p:cond delay="1338"/>
                                          </p:stCondLst>
                                        </p:cTn>
                                        <p:tgtEl>
                                          <p:spTgt spid="39"/>
                                        </p:tgtEl>
                                      </p:cBhvr>
                                      <p:to x="100000" y="100000"/>
                                    </p:animScale>
                                    <p:animScale>
                                      <p:cBhvr>
                                        <p:cTn id="107" dur="26">
                                          <p:stCondLst>
                                            <p:cond delay="1642"/>
                                          </p:stCondLst>
                                        </p:cTn>
                                        <p:tgtEl>
                                          <p:spTgt spid="39"/>
                                        </p:tgtEl>
                                      </p:cBhvr>
                                      <p:to x="100000" y="90000"/>
                                    </p:animScale>
                                    <p:animScale>
                                      <p:cBhvr>
                                        <p:cTn id="108" dur="166" decel="50000">
                                          <p:stCondLst>
                                            <p:cond delay="1668"/>
                                          </p:stCondLst>
                                        </p:cTn>
                                        <p:tgtEl>
                                          <p:spTgt spid="39"/>
                                        </p:tgtEl>
                                      </p:cBhvr>
                                      <p:to x="100000" y="100000"/>
                                    </p:animScale>
                                    <p:animScale>
                                      <p:cBhvr>
                                        <p:cTn id="109" dur="26">
                                          <p:stCondLst>
                                            <p:cond delay="1808"/>
                                          </p:stCondLst>
                                        </p:cTn>
                                        <p:tgtEl>
                                          <p:spTgt spid="39"/>
                                        </p:tgtEl>
                                      </p:cBhvr>
                                      <p:to x="100000" y="95000"/>
                                    </p:animScale>
                                    <p:animScale>
                                      <p:cBhvr>
                                        <p:cTn id="110" dur="166" decel="50000">
                                          <p:stCondLst>
                                            <p:cond delay="1834"/>
                                          </p:stCondLst>
                                        </p:cTn>
                                        <p:tgtEl>
                                          <p:spTgt spid="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P spid="19" grpId="0" bldLvl="0"/>
      <p:bldP spid="20" grpId="0" bldLvl="0"/>
      <p:bldP spid="23" grpId="0" bldLvl="0"/>
      <p:bldP spid="38" grpId="0" bldLvl="0"/>
      <p:bldP spid="39" grpId="0"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09" name="组合 15"/>
          <p:cNvGrpSpPr>
            <a:grpSpLocks/>
          </p:cNvGrpSpPr>
          <p:nvPr/>
        </p:nvGrpSpPr>
        <p:grpSpPr bwMode="auto">
          <a:xfrm>
            <a:off x="525463" y="555625"/>
            <a:ext cx="1743075" cy="565150"/>
            <a:chOff x="3333750" y="598488"/>
            <a:chExt cx="1743075" cy="566502"/>
          </a:xfrm>
        </p:grpSpPr>
        <p:sp>
          <p:nvSpPr>
            <p:cNvPr id="17" name="圆角矩形 16">
              <a:extLst>
                <a:ext uri="{FF2B5EF4-FFF2-40B4-BE49-F238E27FC236}"/>
              </a:extLst>
            </p:cNvPr>
            <p:cNvSpPr/>
            <p:nvPr/>
          </p:nvSpPr>
          <p:spPr>
            <a:xfrm rot="555800">
              <a:off x="4602162" y="716244"/>
              <a:ext cx="442913" cy="418512"/>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defPPr>
                <a:defRPr lang="zh-CN">
                  <a:solidFill>
                    <a:schemeClr val="dk1"/>
                  </a:solidFill>
                </a:defRPr>
              </a:defPPr>
              <a:lvl1pPr marL="0" algn="l" defTabSz="685800" rtl="0" eaLnBrk="1" latinLnBrk="0" hangingPunct="1">
                <a:defRPr sz="1400" kern="1200">
                  <a:solidFill>
                    <a:schemeClr val="dk1"/>
                  </a:solidFill>
                  <a:latin typeface="+mn-lt"/>
                  <a:ea typeface="+mn-ea"/>
                  <a:cs typeface="+mn-cs"/>
                </a:defRPr>
              </a:lvl1pPr>
              <a:lvl2pPr marL="342900" algn="l" defTabSz="685800" rtl="0" eaLnBrk="1" latinLnBrk="0" hangingPunct="1">
                <a:defRPr sz="1400" kern="1200">
                  <a:solidFill>
                    <a:schemeClr val="dk1"/>
                  </a:solidFill>
                  <a:latin typeface="+mn-lt"/>
                  <a:ea typeface="+mn-ea"/>
                  <a:cs typeface="+mn-cs"/>
                </a:defRPr>
              </a:lvl2pPr>
              <a:lvl3pPr marL="685800" algn="l" defTabSz="685800" rtl="0" eaLnBrk="1" latinLnBrk="0" hangingPunct="1">
                <a:defRPr sz="1400" kern="1200">
                  <a:solidFill>
                    <a:schemeClr val="dk1"/>
                  </a:solidFill>
                  <a:latin typeface="+mn-lt"/>
                  <a:ea typeface="+mn-ea"/>
                  <a:cs typeface="+mn-cs"/>
                </a:defRPr>
              </a:lvl3pPr>
              <a:lvl4pPr marL="1028700" algn="l" defTabSz="685800" rtl="0" eaLnBrk="1" latinLnBrk="0" hangingPunct="1">
                <a:defRPr sz="1400" kern="1200">
                  <a:solidFill>
                    <a:schemeClr val="dk1"/>
                  </a:solidFill>
                  <a:latin typeface="+mn-lt"/>
                  <a:ea typeface="+mn-ea"/>
                  <a:cs typeface="+mn-cs"/>
                </a:defRPr>
              </a:lvl4pPr>
              <a:lvl5pPr marL="1371600" algn="l" defTabSz="685800" rtl="0" eaLnBrk="1" latinLnBrk="0" hangingPunct="1">
                <a:defRPr sz="1400" kern="1200">
                  <a:solidFill>
                    <a:schemeClr val="dk1"/>
                  </a:solidFill>
                  <a:latin typeface="+mn-lt"/>
                  <a:ea typeface="+mn-ea"/>
                  <a:cs typeface="+mn-cs"/>
                </a:defRPr>
              </a:lvl5pPr>
              <a:lvl6pPr marL="1714500" algn="l" defTabSz="685800" rtl="0" eaLnBrk="1" latinLnBrk="0" hangingPunct="1">
                <a:defRPr sz="1400" kern="1200">
                  <a:solidFill>
                    <a:schemeClr val="dk1"/>
                  </a:solidFill>
                  <a:latin typeface="+mn-lt"/>
                  <a:ea typeface="+mn-ea"/>
                  <a:cs typeface="+mn-cs"/>
                </a:defRPr>
              </a:lvl6pPr>
              <a:lvl7pPr marL="2057400" algn="l" defTabSz="685800" rtl="0" eaLnBrk="1" latinLnBrk="0" hangingPunct="1">
                <a:defRPr sz="1400" kern="1200">
                  <a:solidFill>
                    <a:schemeClr val="dk1"/>
                  </a:solidFill>
                  <a:latin typeface="+mn-lt"/>
                  <a:ea typeface="+mn-ea"/>
                  <a:cs typeface="+mn-cs"/>
                </a:defRPr>
              </a:lvl7pPr>
              <a:lvl8pPr marL="2400300" algn="l" defTabSz="685800" rtl="0" eaLnBrk="1" latinLnBrk="0" hangingPunct="1">
                <a:defRPr sz="1400" kern="1200">
                  <a:solidFill>
                    <a:schemeClr val="dk1"/>
                  </a:solidFill>
                  <a:latin typeface="+mn-lt"/>
                  <a:ea typeface="+mn-ea"/>
                  <a:cs typeface="+mn-cs"/>
                </a:defRPr>
              </a:lvl8pPr>
              <a:lvl9pPr marL="2743200" algn="l" defTabSz="685800" rtl="0" eaLnBrk="1" latinLnBrk="0" hangingPunct="1">
                <a:defRPr sz="1400" kern="1200">
                  <a:solidFill>
                    <a:schemeClr val="dk1"/>
                  </a:solidFill>
                  <a:latin typeface="+mn-lt"/>
                  <a:ea typeface="+mn-ea"/>
                  <a:cs typeface="+mn-cs"/>
                </a:defRPr>
              </a:lvl9pPr>
            </a:lstStyle>
            <a:p>
              <a:pPr algn="ctr" defTabSz="914400" eaLnBrk="0" hangingPunct="0">
                <a:defRPr/>
              </a:pPr>
              <a:endParaRPr kumimoji="1" lang="zh-CN" altLang="en-US" sz="1800"/>
            </a:p>
          </p:txBody>
        </p:sp>
        <p:sp>
          <p:nvSpPr>
            <p:cNvPr id="20" name="圆角矩形 19">
              <a:extLst>
                <a:ext uri="{FF2B5EF4-FFF2-40B4-BE49-F238E27FC236}"/>
              </a:extLst>
            </p:cNvPr>
            <p:cNvSpPr/>
            <p:nvPr/>
          </p:nvSpPr>
          <p:spPr>
            <a:xfrm rot="20470821">
              <a:off x="4197350" y="722609"/>
              <a:ext cx="442912" cy="42010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defPPr>
                <a:defRPr lang="zh-CN">
                  <a:solidFill>
                    <a:schemeClr val="dk1"/>
                  </a:solidFill>
                </a:defRPr>
              </a:defPPr>
              <a:lvl1pPr marL="0" algn="l" defTabSz="685800" rtl="0" eaLnBrk="1" latinLnBrk="0" hangingPunct="1">
                <a:defRPr sz="1400" kern="1200">
                  <a:solidFill>
                    <a:schemeClr val="dk1"/>
                  </a:solidFill>
                  <a:latin typeface="+mn-lt"/>
                  <a:ea typeface="+mn-ea"/>
                  <a:cs typeface="+mn-cs"/>
                </a:defRPr>
              </a:lvl1pPr>
              <a:lvl2pPr marL="342900" algn="l" defTabSz="685800" rtl="0" eaLnBrk="1" latinLnBrk="0" hangingPunct="1">
                <a:defRPr sz="1400" kern="1200">
                  <a:solidFill>
                    <a:schemeClr val="dk1"/>
                  </a:solidFill>
                  <a:latin typeface="+mn-lt"/>
                  <a:ea typeface="+mn-ea"/>
                  <a:cs typeface="+mn-cs"/>
                </a:defRPr>
              </a:lvl2pPr>
              <a:lvl3pPr marL="685800" algn="l" defTabSz="685800" rtl="0" eaLnBrk="1" latinLnBrk="0" hangingPunct="1">
                <a:defRPr sz="1400" kern="1200">
                  <a:solidFill>
                    <a:schemeClr val="dk1"/>
                  </a:solidFill>
                  <a:latin typeface="+mn-lt"/>
                  <a:ea typeface="+mn-ea"/>
                  <a:cs typeface="+mn-cs"/>
                </a:defRPr>
              </a:lvl3pPr>
              <a:lvl4pPr marL="1028700" algn="l" defTabSz="685800" rtl="0" eaLnBrk="1" latinLnBrk="0" hangingPunct="1">
                <a:defRPr sz="1400" kern="1200">
                  <a:solidFill>
                    <a:schemeClr val="dk1"/>
                  </a:solidFill>
                  <a:latin typeface="+mn-lt"/>
                  <a:ea typeface="+mn-ea"/>
                  <a:cs typeface="+mn-cs"/>
                </a:defRPr>
              </a:lvl4pPr>
              <a:lvl5pPr marL="1371600" algn="l" defTabSz="685800" rtl="0" eaLnBrk="1" latinLnBrk="0" hangingPunct="1">
                <a:defRPr sz="1400" kern="1200">
                  <a:solidFill>
                    <a:schemeClr val="dk1"/>
                  </a:solidFill>
                  <a:latin typeface="+mn-lt"/>
                  <a:ea typeface="+mn-ea"/>
                  <a:cs typeface="+mn-cs"/>
                </a:defRPr>
              </a:lvl5pPr>
              <a:lvl6pPr marL="1714500" algn="l" defTabSz="685800" rtl="0" eaLnBrk="1" latinLnBrk="0" hangingPunct="1">
                <a:defRPr sz="1400" kern="1200">
                  <a:solidFill>
                    <a:schemeClr val="dk1"/>
                  </a:solidFill>
                  <a:latin typeface="+mn-lt"/>
                  <a:ea typeface="+mn-ea"/>
                  <a:cs typeface="+mn-cs"/>
                </a:defRPr>
              </a:lvl6pPr>
              <a:lvl7pPr marL="2057400" algn="l" defTabSz="685800" rtl="0" eaLnBrk="1" latinLnBrk="0" hangingPunct="1">
                <a:defRPr sz="1400" kern="1200">
                  <a:solidFill>
                    <a:schemeClr val="dk1"/>
                  </a:solidFill>
                  <a:latin typeface="+mn-lt"/>
                  <a:ea typeface="+mn-ea"/>
                  <a:cs typeface="+mn-cs"/>
                </a:defRPr>
              </a:lvl7pPr>
              <a:lvl8pPr marL="2400300" algn="l" defTabSz="685800" rtl="0" eaLnBrk="1" latinLnBrk="0" hangingPunct="1">
                <a:defRPr sz="1400" kern="1200">
                  <a:solidFill>
                    <a:schemeClr val="dk1"/>
                  </a:solidFill>
                  <a:latin typeface="+mn-lt"/>
                  <a:ea typeface="+mn-ea"/>
                  <a:cs typeface="+mn-cs"/>
                </a:defRPr>
              </a:lvl8pPr>
              <a:lvl9pPr marL="2743200" algn="l" defTabSz="685800" rtl="0" eaLnBrk="1" latinLnBrk="0" hangingPunct="1">
                <a:defRPr sz="1400" kern="1200">
                  <a:solidFill>
                    <a:schemeClr val="dk1"/>
                  </a:solidFill>
                  <a:latin typeface="+mn-lt"/>
                  <a:ea typeface="+mn-ea"/>
                  <a:cs typeface="+mn-cs"/>
                </a:defRPr>
              </a:lvl9pPr>
            </a:lstStyle>
            <a:p>
              <a:pPr algn="ctr" defTabSz="914400" eaLnBrk="0" hangingPunct="0">
                <a:defRPr/>
              </a:pPr>
              <a:endParaRPr kumimoji="1" lang="zh-CN" altLang="en-US" sz="1800"/>
            </a:p>
          </p:txBody>
        </p:sp>
        <p:sp>
          <p:nvSpPr>
            <p:cNvPr id="21" name="圆角矩形 20">
              <a:extLst>
                <a:ext uri="{FF2B5EF4-FFF2-40B4-BE49-F238E27FC236}"/>
              </a:extLst>
            </p:cNvPr>
            <p:cNvSpPr/>
            <p:nvPr/>
          </p:nvSpPr>
          <p:spPr>
            <a:xfrm rot="319204">
              <a:off x="3778250" y="722609"/>
              <a:ext cx="441325" cy="42010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defPPr>
                <a:defRPr lang="zh-CN">
                  <a:solidFill>
                    <a:schemeClr val="dk1"/>
                  </a:solidFill>
                </a:defRPr>
              </a:defPPr>
              <a:lvl1pPr marL="0" algn="l" defTabSz="685800" rtl="0" eaLnBrk="1" latinLnBrk="0" hangingPunct="1">
                <a:defRPr sz="1400" kern="1200">
                  <a:solidFill>
                    <a:schemeClr val="dk1"/>
                  </a:solidFill>
                  <a:latin typeface="+mn-lt"/>
                  <a:ea typeface="+mn-ea"/>
                  <a:cs typeface="+mn-cs"/>
                </a:defRPr>
              </a:lvl1pPr>
              <a:lvl2pPr marL="342900" algn="l" defTabSz="685800" rtl="0" eaLnBrk="1" latinLnBrk="0" hangingPunct="1">
                <a:defRPr sz="1400" kern="1200">
                  <a:solidFill>
                    <a:schemeClr val="dk1"/>
                  </a:solidFill>
                  <a:latin typeface="+mn-lt"/>
                  <a:ea typeface="+mn-ea"/>
                  <a:cs typeface="+mn-cs"/>
                </a:defRPr>
              </a:lvl2pPr>
              <a:lvl3pPr marL="685800" algn="l" defTabSz="685800" rtl="0" eaLnBrk="1" latinLnBrk="0" hangingPunct="1">
                <a:defRPr sz="1400" kern="1200">
                  <a:solidFill>
                    <a:schemeClr val="dk1"/>
                  </a:solidFill>
                  <a:latin typeface="+mn-lt"/>
                  <a:ea typeface="+mn-ea"/>
                  <a:cs typeface="+mn-cs"/>
                </a:defRPr>
              </a:lvl3pPr>
              <a:lvl4pPr marL="1028700" algn="l" defTabSz="685800" rtl="0" eaLnBrk="1" latinLnBrk="0" hangingPunct="1">
                <a:defRPr sz="1400" kern="1200">
                  <a:solidFill>
                    <a:schemeClr val="dk1"/>
                  </a:solidFill>
                  <a:latin typeface="+mn-lt"/>
                  <a:ea typeface="+mn-ea"/>
                  <a:cs typeface="+mn-cs"/>
                </a:defRPr>
              </a:lvl4pPr>
              <a:lvl5pPr marL="1371600" algn="l" defTabSz="685800" rtl="0" eaLnBrk="1" latinLnBrk="0" hangingPunct="1">
                <a:defRPr sz="1400" kern="1200">
                  <a:solidFill>
                    <a:schemeClr val="dk1"/>
                  </a:solidFill>
                  <a:latin typeface="+mn-lt"/>
                  <a:ea typeface="+mn-ea"/>
                  <a:cs typeface="+mn-cs"/>
                </a:defRPr>
              </a:lvl5pPr>
              <a:lvl6pPr marL="1714500" algn="l" defTabSz="685800" rtl="0" eaLnBrk="1" latinLnBrk="0" hangingPunct="1">
                <a:defRPr sz="1400" kern="1200">
                  <a:solidFill>
                    <a:schemeClr val="dk1"/>
                  </a:solidFill>
                  <a:latin typeface="+mn-lt"/>
                  <a:ea typeface="+mn-ea"/>
                  <a:cs typeface="+mn-cs"/>
                </a:defRPr>
              </a:lvl6pPr>
              <a:lvl7pPr marL="2057400" algn="l" defTabSz="685800" rtl="0" eaLnBrk="1" latinLnBrk="0" hangingPunct="1">
                <a:defRPr sz="1400" kern="1200">
                  <a:solidFill>
                    <a:schemeClr val="dk1"/>
                  </a:solidFill>
                  <a:latin typeface="+mn-lt"/>
                  <a:ea typeface="+mn-ea"/>
                  <a:cs typeface="+mn-cs"/>
                </a:defRPr>
              </a:lvl7pPr>
              <a:lvl8pPr marL="2400300" algn="l" defTabSz="685800" rtl="0" eaLnBrk="1" latinLnBrk="0" hangingPunct="1">
                <a:defRPr sz="1400" kern="1200">
                  <a:solidFill>
                    <a:schemeClr val="dk1"/>
                  </a:solidFill>
                  <a:latin typeface="+mn-lt"/>
                  <a:ea typeface="+mn-ea"/>
                  <a:cs typeface="+mn-cs"/>
                </a:defRPr>
              </a:lvl8pPr>
              <a:lvl9pPr marL="2743200" algn="l" defTabSz="685800" rtl="0" eaLnBrk="1" latinLnBrk="0" hangingPunct="1">
                <a:defRPr sz="1400" kern="1200">
                  <a:solidFill>
                    <a:schemeClr val="dk1"/>
                  </a:solidFill>
                  <a:latin typeface="+mn-lt"/>
                  <a:ea typeface="+mn-ea"/>
                  <a:cs typeface="+mn-cs"/>
                </a:defRPr>
              </a:lvl9pPr>
            </a:lstStyle>
            <a:p>
              <a:pPr algn="ctr" defTabSz="914400" eaLnBrk="0" hangingPunct="0">
                <a:defRPr/>
              </a:pPr>
              <a:endParaRPr kumimoji="1" lang="zh-CN" altLang="en-US" sz="1800"/>
            </a:p>
          </p:txBody>
        </p:sp>
        <p:sp>
          <p:nvSpPr>
            <p:cNvPr id="22" name="圆角矩形 21">
              <a:extLst>
                <a:ext uri="{FF2B5EF4-FFF2-40B4-BE49-F238E27FC236}"/>
              </a:extLst>
            </p:cNvPr>
            <p:cNvSpPr/>
            <p:nvPr/>
          </p:nvSpPr>
          <p:spPr>
            <a:xfrm rot="21148334">
              <a:off x="3368675" y="730566"/>
              <a:ext cx="441325" cy="42010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defPPr>
                <a:defRPr lang="zh-CN">
                  <a:solidFill>
                    <a:schemeClr val="dk1"/>
                  </a:solidFill>
                </a:defRPr>
              </a:defPPr>
              <a:lvl1pPr marL="0" algn="l" defTabSz="685800" rtl="0" eaLnBrk="1" latinLnBrk="0" hangingPunct="1">
                <a:defRPr sz="1400" kern="1200">
                  <a:solidFill>
                    <a:schemeClr val="dk1"/>
                  </a:solidFill>
                  <a:latin typeface="+mn-lt"/>
                  <a:ea typeface="+mn-ea"/>
                  <a:cs typeface="+mn-cs"/>
                </a:defRPr>
              </a:lvl1pPr>
              <a:lvl2pPr marL="342900" algn="l" defTabSz="685800" rtl="0" eaLnBrk="1" latinLnBrk="0" hangingPunct="1">
                <a:defRPr sz="1400" kern="1200">
                  <a:solidFill>
                    <a:schemeClr val="dk1"/>
                  </a:solidFill>
                  <a:latin typeface="+mn-lt"/>
                  <a:ea typeface="+mn-ea"/>
                  <a:cs typeface="+mn-cs"/>
                </a:defRPr>
              </a:lvl2pPr>
              <a:lvl3pPr marL="685800" algn="l" defTabSz="685800" rtl="0" eaLnBrk="1" latinLnBrk="0" hangingPunct="1">
                <a:defRPr sz="1400" kern="1200">
                  <a:solidFill>
                    <a:schemeClr val="dk1"/>
                  </a:solidFill>
                  <a:latin typeface="+mn-lt"/>
                  <a:ea typeface="+mn-ea"/>
                  <a:cs typeface="+mn-cs"/>
                </a:defRPr>
              </a:lvl3pPr>
              <a:lvl4pPr marL="1028700" algn="l" defTabSz="685800" rtl="0" eaLnBrk="1" latinLnBrk="0" hangingPunct="1">
                <a:defRPr sz="1400" kern="1200">
                  <a:solidFill>
                    <a:schemeClr val="dk1"/>
                  </a:solidFill>
                  <a:latin typeface="+mn-lt"/>
                  <a:ea typeface="+mn-ea"/>
                  <a:cs typeface="+mn-cs"/>
                </a:defRPr>
              </a:lvl4pPr>
              <a:lvl5pPr marL="1371600" algn="l" defTabSz="685800" rtl="0" eaLnBrk="1" latinLnBrk="0" hangingPunct="1">
                <a:defRPr sz="1400" kern="1200">
                  <a:solidFill>
                    <a:schemeClr val="dk1"/>
                  </a:solidFill>
                  <a:latin typeface="+mn-lt"/>
                  <a:ea typeface="+mn-ea"/>
                  <a:cs typeface="+mn-cs"/>
                </a:defRPr>
              </a:lvl5pPr>
              <a:lvl6pPr marL="1714500" algn="l" defTabSz="685800" rtl="0" eaLnBrk="1" latinLnBrk="0" hangingPunct="1">
                <a:defRPr sz="1400" kern="1200">
                  <a:solidFill>
                    <a:schemeClr val="dk1"/>
                  </a:solidFill>
                  <a:latin typeface="+mn-lt"/>
                  <a:ea typeface="+mn-ea"/>
                  <a:cs typeface="+mn-cs"/>
                </a:defRPr>
              </a:lvl6pPr>
              <a:lvl7pPr marL="2057400" algn="l" defTabSz="685800" rtl="0" eaLnBrk="1" latinLnBrk="0" hangingPunct="1">
                <a:defRPr sz="1400" kern="1200">
                  <a:solidFill>
                    <a:schemeClr val="dk1"/>
                  </a:solidFill>
                  <a:latin typeface="+mn-lt"/>
                  <a:ea typeface="+mn-ea"/>
                  <a:cs typeface="+mn-cs"/>
                </a:defRPr>
              </a:lvl7pPr>
              <a:lvl8pPr marL="2400300" algn="l" defTabSz="685800" rtl="0" eaLnBrk="1" latinLnBrk="0" hangingPunct="1">
                <a:defRPr sz="1400" kern="1200">
                  <a:solidFill>
                    <a:schemeClr val="dk1"/>
                  </a:solidFill>
                  <a:latin typeface="+mn-lt"/>
                  <a:ea typeface="+mn-ea"/>
                  <a:cs typeface="+mn-cs"/>
                </a:defRPr>
              </a:lvl8pPr>
              <a:lvl9pPr marL="2743200" algn="l" defTabSz="685800" rtl="0" eaLnBrk="1" latinLnBrk="0" hangingPunct="1">
                <a:defRPr sz="1400" kern="1200">
                  <a:solidFill>
                    <a:schemeClr val="dk1"/>
                  </a:solidFill>
                  <a:latin typeface="+mn-lt"/>
                  <a:ea typeface="+mn-ea"/>
                  <a:cs typeface="+mn-cs"/>
                </a:defRPr>
              </a:lvl9pPr>
            </a:lstStyle>
            <a:p>
              <a:pPr algn="ctr" defTabSz="914400" eaLnBrk="0" hangingPunct="0">
                <a:defRPr/>
              </a:pPr>
              <a:endParaRPr kumimoji="1" lang="zh-CN" altLang="en-US" sz="1800"/>
            </a:p>
          </p:txBody>
        </p:sp>
        <p:sp>
          <p:nvSpPr>
            <p:cNvPr id="68622" name="矩形 22"/>
            <p:cNvSpPr>
              <a:spLocks noChangeArrowheads="1"/>
            </p:cNvSpPr>
            <p:nvPr/>
          </p:nvSpPr>
          <p:spPr bwMode="auto">
            <a:xfrm>
              <a:off x="3333750" y="598488"/>
              <a:ext cx="1743075" cy="566502"/>
            </a:xfrm>
            <a:prstGeom prst="rect">
              <a:avLst/>
            </a:prstGeom>
            <a:noFill/>
            <a:ln w="9525">
              <a:noFill/>
              <a:miter lim="800000"/>
              <a:headEnd/>
              <a:tailEnd/>
            </a:ln>
          </p:spPr>
          <p:txBody>
            <a:bodyPr>
              <a:spAutoFit/>
            </a:bodyPr>
            <a:lstStyle/>
            <a:p>
              <a:pPr algn="dist" defTabSz="685800">
                <a:lnSpc>
                  <a:spcPts val="4300"/>
                </a:lnSpc>
                <a:buFont typeface="Arial" charset="0"/>
                <a:buNone/>
              </a:pPr>
              <a:r>
                <a:rPr lang="zh-CN" altLang="en-US" sz="2800" b="1">
                  <a:solidFill>
                    <a:schemeClr val="bg1"/>
                  </a:solidFill>
                  <a:latin typeface="楷体" pitchFamily="49" charset="-122"/>
                  <a:ea typeface="楷体" pitchFamily="49" charset="-122"/>
                </a:rPr>
                <a:t>词类活用</a:t>
              </a:r>
            </a:p>
          </p:txBody>
        </p:sp>
      </p:grpSp>
      <p:sp>
        <p:nvSpPr>
          <p:cNvPr id="68610" name="Rectangle 15"/>
          <p:cNvSpPr>
            <a:spLocks noChangeArrowheads="1"/>
          </p:cNvSpPr>
          <p:nvPr/>
        </p:nvSpPr>
        <p:spPr bwMode="auto">
          <a:xfrm>
            <a:off x="250825" y="1349375"/>
            <a:ext cx="8642350" cy="2676525"/>
          </a:xfrm>
          <a:prstGeom prst="rect">
            <a:avLst/>
          </a:prstGeom>
          <a:noFill/>
          <a:ln w="9525">
            <a:noFill/>
            <a:miter lim="800000"/>
            <a:headEnd/>
            <a:tailEnd/>
          </a:ln>
        </p:spPr>
        <p:txBody>
          <a:bodyPr anchor="ctr">
            <a:spAutoFit/>
          </a:bodyPr>
          <a:lstStyle/>
          <a:p>
            <a:pPr indent="266700">
              <a:buFont typeface="Arial" charset="0"/>
              <a:buNone/>
            </a:pPr>
            <a:r>
              <a:rPr lang="zh-CN" altLang="zh-CN" sz="2800" b="1">
                <a:solidFill>
                  <a:srgbClr val="000000"/>
                </a:solidFill>
                <a:latin typeface="楷体" pitchFamily="49" charset="-122"/>
                <a:ea typeface="楷体" pitchFamily="49" charset="-122"/>
              </a:rPr>
              <a:t>猛浪若</a:t>
            </a:r>
            <a:r>
              <a:rPr lang="zh-CN" altLang="zh-CN" sz="2800" b="1">
                <a:solidFill>
                  <a:srgbClr val="FF0000"/>
                </a:solidFill>
                <a:latin typeface="楷体" pitchFamily="49" charset="-122"/>
                <a:ea typeface="楷体" pitchFamily="49" charset="-122"/>
              </a:rPr>
              <a:t>奔</a:t>
            </a:r>
            <a:r>
              <a:rPr lang="zh-CN" altLang="en-US" sz="2800" b="1">
                <a:solidFill>
                  <a:srgbClr val="000000"/>
                </a:solidFill>
                <a:latin typeface="楷体" pitchFamily="49" charset="-122"/>
                <a:ea typeface="楷体" pitchFamily="49" charset="-122"/>
              </a:rPr>
              <a:t>（</a:t>
            </a:r>
            <a:r>
              <a:rPr lang="en-US" altLang="zh-CN" sz="2800" b="1">
                <a:solidFill>
                  <a:srgbClr val="000000"/>
                </a:solidFill>
                <a:latin typeface="楷体" pitchFamily="49" charset="-122"/>
                <a:ea typeface="楷体" pitchFamily="49" charset="-122"/>
              </a:rPr>
              <a:t>                       </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 </a:t>
            </a:r>
            <a:endParaRPr lang="en-US" altLang="zh-CN" sz="2800" b="1">
              <a:solidFill>
                <a:srgbClr val="000000"/>
              </a:solidFill>
              <a:latin typeface="楷体" pitchFamily="49" charset="-122"/>
              <a:ea typeface="楷体" pitchFamily="49" charset="-122"/>
            </a:endParaRPr>
          </a:p>
          <a:p>
            <a:pPr indent="266700">
              <a:buFont typeface="Arial" charset="0"/>
              <a:buNone/>
            </a:pPr>
            <a:endParaRPr lang="en-US" altLang="zh-CN" sz="2800" b="1">
              <a:solidFill>
                <a:srgbClr val="000000"/>
              </a:solidFill>
              <a:latin typeface="楷体" pitchFamily="49" charset="-122"/>
              <a:ea typeface="楷体" pitchFamily="49" charset="-122"/>
            </a:endParaRPr>
          </a:p>
          <a:p>
            <a:pPr indent="266700">
              <a:buFont typeface="Arial" charset="0"/>
              <a:buNone/>
            </a:pPr>
            <a:r>
              <a:rPr lang="zh-CN" altLang="zh-CN" sz="2800" b="1">
                <a:solidFill>
                  <a:srgbClr val="000000"/>
                </a:solidFill>
                <a:latin typeface="楷体" pitchFamily="49" charset="-122"/>
                <a:ea typeface="楷体" pitchFamily="49" charset="-122"/>
              </a:rPr>
              <a:t>互相</a:t>
            </a:r>
            <a:r>
              <a:rPr lang="zh-CN" altLang="zh-CN" sz="2800" b="1">
                <a:solidFill>
                  <a:srgbClr val="FF0000"/>
                </a:solidFill>
                <a:latin typeface="楷体" pitchFamily="49" charset="-122"/>
                <a:ea typeface="楷体" pitchFamily="49" charset="-122"/>
              </a:rPr>
              <a:t>轩邈</a:t>
            </a:r>
            <a:r>
              <a:rPr lang="zh-CN" altLang="en-US" sz="2800" b="1">
                <a:solidFill>
                  <a:srgbClr val="000000"/>
                </a:solidFill>
                <a:latin typeface="楷体" pitchFamily="49" charset="-122"/>
                <a:ea typeface="楷体" pitchFamily="49" charset="-122"/>
              </a:rPr>
              <a:t>（</a:t>
            </a:r>
            <a:r>
              <a:rPr lang="en-US" altLang="zh-CN" sz="2800" b="1">
                <a:solidFill>
                  <a:srgbClr val="000000"/>
                </a:solidFill>
                <a:latin typeface="楷体" pitchFamily="49" charset="-122"/>
                <a:ea typeface="楷体" pitchFamily="49" charset="-122"/>
              </a:rPr>
              <a:t>                               </a:t>
            </a:r>
          </a:p>
          <a:p>
            <a:pPr indent="266700">
              <a:buFont typeface="Arial" charset="0"/>
              <a:buNone/>
            </a:pPr>
            <a:r>
              <a:rPr lang="en-US" altLang="zh-CN" sz="2800" b="1">
                <a:solidFill>
                  <a:srgbClr val="000000"/>
                </a:solidFill>
                <a:latin typeface="楷体" pitchFamily="49" charset="-122"/>
                <a:ea typeface="楷体" pitchFamily="49" charset="-122"/>
              </a:rPr>
              <a:t>                                          </a:t>
            </a:r>
            <a:r>
              <a:rPr lang="zh-CN" altLang="en-US" sz="2800" b="1">
                <a:solidFill>
                  <a:srgbClr val="000000"/>
                </a:solidFill>
                <a:latin typeface="楷体" pitchFamily="49" charset="-122"/>
                <a:ea typeface="楷体" pitchFamily="49" charset="-122"/>
              </a:rPr>
              <a:t>）</a:t>
            </a:r>
            <a:endParaRPr lang="zh-CN" altLang="zh-CN" sz="2800" b="1">
              <a:latin typeface="楷体" pitchFamily="49" charset="-122"/>
              <a:ea typeface="楷体" pitchFamily="49" charset="-122"/>
            </a:endParaRPr>
          </a:p>
          <a:p>
            <a:pPr indent="266700" eaLnBrk="0" hangingPunct="0"/>
            <a:endParaRPr lang="en-US" altLang="zh-CN" sz="2800" b="1">
              <a:solidFill>
                <a:srgbClr val="000000"/>
              </a:solidFill>
              <a:latin typeface="楷体" pitchFamily="49" charset="-122"/>
              <a:ea typeface="楷体" pitchFamily="49" charset="-122"/>
            </a:endParaRPr>
          </a:p>
          <a:p>
            <a:pPr indent="266700" eaLnBrk="0" hangingPunct="0"/>
            <a:r>
              <a:rPr lang="zh-CN" altLang="zh-CN" sz="2800" b="1">
                <a:solidFill>
                  <a:srgbClr val="000000"/>
                </a:solidFill>
                <a:latin typeface="楷体" pitchFamily="49" charset="-122"/>
                <a:ea typeface="楷体" pitchFamily="49" charset="-122"/>
              </a:rPr>
              <a:t>望峰</a:t>
            </a:r>
            <a:r>
              <a:rPr lang="zh-CN" altLang="zh-CN" sz="2800" b="1">
                <a:solidFill>
                  <a:srgbClr val="FF0000"/>
                </a:solidFill>
                <a:latin typeface="楷体" pitchFamily="49" charset="-122"/>
                <a:ea typeface="楷体" pitchFamily="49" charset="-122"/>
              </a:rPr>
              <a:t>息</a:t>
            </a:r>
            <a:r>
              <a:rPr lang="zh-CN" altLang="zh-CN" sz="2800" b="1">
                <a:solidFill>
                  <a:srgbClr val="000000"/>
                </a:solidFill>
                <a:latin typeface="楷体" pitchFamily="49" charset="-122"/>
                <a:ea typeface="楷体" pitchFamily="49" charset="-122"/>
              </a:rPr>
              <a:t>心</a:t>
            </a:r>
            <a:r>
              <a:rPr lang="zh-CN" altLang="en-US" sz="2800" b="1">
                <a:solidFill>
                  <a:srgbClr val="000000"/>
                </a:solidFill>
                <a:latin typeface="楷体" pitchFamily="49" charset="-122"/>
                <a:ea typeface="楷体" pitchFamily="49" charset="-122"/>
              </a:rPr>
              <a:t>（</a:t>
            </a:r>
            <a:r>
              <a:rPr lang="en-US" altLang="zh-CN" sz="2800" b="1">
                <a:solidFill>
                  <a:srgbClr val="000000"/>
                </a:solidFill>
                <a:latin typeface="楷体" pitchFamily="49" charset="-122"/>
                <a:ea typeface="楷体" pitchFamily="49" charset="-122"/>
              </a:rPr>
              <a:t>                           </a:t>
            </a:r>
            <a:r>
              <a:rPr lang="zh-CN" altLang="en-US" sz="2800" b="1">
                <a:solidFill>
                  <a:srgbClr val="000000"/>
                </a:solidFill>
                <a:latin typeface="楷体" pitchFamily="49" charset="-122"/>
                <a:ea typeface="楷体" pitchFamily="49" charset="-122"/>
              </a:rPr>
              <a:t>）</a:t>
            </a:r>
            <a:endParaRPr lang="zh-CN" altLang="zh-CN" sz="2800" b="1">
              <a:latin typeface="楷体" pitchFamily="49" charset="-122"/>
              <a:ea typeface="楷体" pitchFamily="49" charset="-122"/>
            </a:endParaRPr>
          </a:p>
        </p:txBody>
      </p:sp>
      <p:sp>
        <p:nvSpPr>
          <p:cNvPr id="24" name="矩形 23"/>
          <p:cNvSpPr>
            <a:spLocks noChangeArrowheads="1"/>
          </p:cNvSpPr>
          <p:nvPr/>
        </p:nvSpPr>
        <p:spPr bwMode="auto">
          <a:xfrm>
            <a:off x="2411413" y="1371600"/>
            <a:ext cx="4727575"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0000FF"/>
                </a:solidFill>
                <a:latin typeface="楷体" pitchFamily="49" charset="-122"/>
                <a:ea typeface="楷体" pitchFamily="49" charset="-122"/>
              </a:rPr>
              <a:t>动词用作名词，飞奔的马</a:t>
            </a:r>
            <a:endParaRPr lang="zh-CN" altLang="en-US" b="1">
              <a:solidFill>
                <a:srgbClr val="0000FF"/>
              </a:solidFill>
              <a:latin typeface="楷体" pitchFamily="49" charset="-122"/>
              <a:ea typeface="楷体" pitchFamily="49" charset="-122"/>
            </a:endParaRPr>
          </a:p>
        </p:txBody>
      </p:sp>
      <p:sp>
        <p:nvSpPr>
          <p:cNvPr id="25" name="矩形 24"/>
          <p:cNvSpPr>
            <a:spLocks noChangeArrowheads="1"/>
          </p:cNvSpPr>
          <p:nvPr/>
        </p:nvSpPr>
        <p:spPr bwMode="auto">
          <a:xfrm>
            <a:off x="2305050" y="2193925"/>
            <a:ext cx="6121400" cy="954088"/>
          </a:xfrm>
          <a:prstGeom prst="rect">
            <a:avLst/>
          </a:prstGeom>
          <a:noFill/>
          <a:ln w="9525">
            <a:noFill/>
            <a:miter lim="800000"/>
            <a:headEnd/>
            <a:tailEnd/>
          </a:ln>
        </p:spPr>
        <p:txBody>
          <a:bodyPr>
            <a:spAutoFit/>
          </a:bodyPr>
          <a:lstStyle/>
          <a:p>
            <a:pPr>
              <a:buFont typeface="Arial" charset="0"/>
              <a:buNone/>
            </a:pPr>
            <a:r>
              <a:rPr lang="zh-CN" altLang="en-US" sz="2800" b="1">
                <a:solidFill>
                  <a:srgbClr val="0000FF"/>
                </a:solidFill>
                <a:latin typeface="楷体" pitchFamily="49" charset="-122"/>
                <a:ea typeface="楷体" pitchFamily="49" charset="-122"/>
              </a:rPr>
              <a:t>轩，形容词用作动词，往高处伸展；邈，形容词用作动词，往远处伸展</a:t>
            </a:r>
            <a:endParaRPr lang="zh-CN" altLang="en-US" b="1">
              <a:solidFill>
                <a:srgbClr val="0000FF"/>
              </a:solidFill>
              <a:latin typeface="楷体" pitchFamily="49" charset="-122"/>
              <a:ea typeface="楷体" pitchFamily="49" charset="-122"/>
            </a:endParaRPr>
          </a:p>
        </p:txBody>
      </p:sp>
      <p:sp>
        <p:nvSpPr>
          <p:cNvPr id="26" name="矩形 25"/>
          <p:cNvSpPr>
            <a:spLocks noChangeArrowheads="1"/>
          </p:cNvSpPr>
          <p:nvPr/>
        </p:nvSpPr>
        <p:spPr bwMode="auto">
          <a:xfrm>
            <a:off x="2411413" y="3502025"/>
            <a:ext cx="5184775"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0000FF"/>
                </a:solidFill>
                <a:latin typeface="楷体" pitchFamily="49" charset="-122"/>
                <a:ea typeface="楷体" pitchFamily="49" charset="-122"/>
              </a:rPr>
              <a:t>动词的使动用法，使</a:t>
            </a:r>
            <a:r>
              <a:rPr lang="zh-CN" altLang="zh-CN" sz="2800" b="1">
                <a:solidFill>
                  <a:srgbClr val="0000FF"/>
                </a:solidFill>
                <a:latin typeface="楷体" pitchFamily="49" charset="-122"/>
                <a:ea typeface="楷体" pitchFamily="49" charset="-122"/>
              </a:rPr>
              <a:t>……</a:t>
            </a:r>
            <a:r>
              <a:rPr lang="zh-CN" altLang="en-US" sz="2800" b="1">
                <a:solidFill>
                  <a:srgbClr val="0000FF"/>
                </a:solidFill>
                <a:latin typeface="楷体" pitchFamily="49" charset="-122"/>
                <a:ea typeface="楷体" pitchFamily="49" charset="-122"/>
              </a:rPr>
              <a:t>平息</a:t>
            </a:r>
            <a:endParaRPr lang="zh-CN" altLang="en-US" b="1">
              <a:solidFill>
                <a:srgbClr val="0000FF"/>
              </a:solidFill>
              <a:latin typeface="楷体" pitchFamily="49" charset="-122"/>
              <a:ea typeface="楷体" pitchFamily="49" charset="-122"/>
            </a:endParaRPr>
          </a:p>
        </p:txBody>
      </p:sp>
      <p:grpSp>
        <p:nvGrpSpPr>
          <p:cNvPr id="68614" name="组合 7"/>
          <p:cNvGrpSpPr>
            <a:grpSpLocks/>
          </p:cNvGrpSpPr>
          <p:nvPr/>
        </p:nvGrpSpPr>
        <p:grpSpPr bwMode="auto">
          <a:xfrm>
            <a:off x="28575" y="-3175"/>
            <a:ext cx="2006600" cy="522288"/>
            <a:chOff x="70" y="-63"/>
            <a:chExt cx="3160" cy="822"/>
          </a:xfrm>
        </p:grpSpPr>
        <p:sp>
          <p:nvSpPr>
            <p:cNvPr id="68615"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合作探究</a:t>
              </a:r>
            </a:p>
          </p:txBody>
        </p:sp>
        <p:cxnSp>
          <p:nvCxnSpPr>
            <p:cNvPr id="28" name="直线连接符 9">
              <a:extLst>
                <a:ext uri="{FF2B5EF4-FFF2-40B4-BE49-F238E27FC236}"/>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a:extLst>
                <a:ext uri="{FF2B5EF4-FFF2-40B4-BE49-F238E27FC236}"/>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7" name="组合 8"/>
          <p:cNvGrpSpPr>
            <a:grpSpLocks/>
          </p:cNvGrpSpPr>
          <p:nvPr/>
        </p:nvGrpSpPr>
        <p:grpSpPr bwMode="auto">
          <a:xfrm>
            <a:off x="525463" y="555625"/>
            <a:ext cx="1743075" cy="565150"/>
            <a:chOff x="3333750" y="598488"/>
            <a:chExt cx="1743075" cy="566502"/>
          </a:xfrm>
        </p:grpSpPr>
        <p:sp>
          <p:nvSpPr>
            <p:cNvPr id="10" name="圆角矩形 9">
              <a:extLst>
                <a:ext uri="{FF2B5EF4-FFF2-40B4-BE49-F238E27FC236}"/>
              </a:extLst>
            </p:cNvPr>
            <p:cNvSpPr/>
            <p:nvPr/>
          </p:nvSpPr>
          <p:spPr>
            <a:xfrm rot="555800">
              <a:off x="4602162" y="716244"/>
              <a:ext cx="442913" cy="418512"/>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defPPr>
                <a:defRPr lang="zh-CN">
                  <a:solidFill>
                    <a:schemeClr val="dk1"/>
                  </a:solidFill>
                </a:defRPr>
              </a:defPPr>
              <a:lvl1pPr marL="0" algn="l" defTabSz="685800" rtl="0" eaLnBrk="1" latinLnBrk="0" hangingPunct="1">
                <a:defRPr sz="1400" kern="1200">
                  <a:solidFill>
                    <a:schemeClr val="dk1"/>
                  </a:solidFill>
                  <a:latin typeface="+mn-lt"/>
                  <a:ea typeface="+mn-ea"/>
                  <a:cs typeface="+mn-cs"/>
                </a:defRPr>
              </a:lvl1pPr>
              <a:lvl2pPr marL="342900" algn="l" defTabSz="685800" rtl="0" eaLnBrk="1" latinLnBrk="0" hangingPunct="1">
                <a:defRPr sz="1400" kern="1200">
                  <a:solidFill>
                    <a:schemeClr val="dk1"/>
                  </a:solidFill>
                  <a:latin typeface="+mn-lt"/>
                  <a:ea typeface="+mn-ea"/>
                  <a:cs typeface="+mn-cs"/>
                </a:defRPr>
              </a:lvl2pPr>
              <a:lvl3pPr marL="685800" algn="l" defTabSz="685800" rtl="0" eaLnBrk="1" latinLnBrk="0" hangingPunct="1">
                <a:defRPr sz="1400" kern="1200">
                  <a:solidFill>
                    <a:schemeClr val="dk1"/>
                  </a:solidFill>
                  <a:latin typeface="+mn-lt"/>
                  <a:ea typeface="+mn-ea"/>
                  <a:cs typeface="+mn-cs"/>
                </a:defRPr>
              </a:lvl3pPr>
              <a:lvl4pPr marL="1028700" algn="l" defTabSz="685800" rtl="0" eaLnBrk="1" latinLnBrk="0" hangingPunct="1">
                <a:defRPr sz="1400" kern="1200">
                  <a:solidFill>
                    <a:schemeClr val="dk1"/>
                  </a:solidFill>
                  <a:latin typeface="+mn-lt"/>
                  <a:ea typeface="+mn-ea"/>
                  <a:cs typeface="+mn-cs"/>
                </a:defRPr>
              </a:lvl4pPr>
              <a:lvl5pPr marL="1371600" algn="l" defTabSz="685800" rtl="0" eaLnBrk="1" latinLnBrk="0" hangingPunct="1">
                <a:defRPr sz="1400" kern="1200">
                  <a:solidFill>
                    <a:schemeClr val="dk1"/>
                  </a:solidFill>
                  <a:latin typeface="+mn-lt"/>
                  <a:ea typeface="+mn-ea"/>
                  <a:cs typeface="+mn-cs"/>
                </a:defRPr>
              </a:lvl5pPr>
              <a:lvl6pPr marL="1714500" algn="l" defTabSz="685800" rtl="0" eaLnBrk="1" latinLnBrk="0" hangingPunct="1">
                <a:defRPr sz="1400" kern="1200">
                  <a:solidFill>
                    <a:schemeClr val="dk1"/>
                  </a:solidFill>
                  <a:latin typeface="+mn-lt"/>
                  <a:ea typeface="+mn-ea"/>
                  <a:cs typeface="+mn-cs"/>
                </a:defRPr>
              </a:lvl6pPr>
              <a:lvl7pPr marL="2057400" algn="l" defTabSz="685800" rtl="0" eaLnBrk="1" latinLnBrk="0" hangingPunct="1">
                <a:defRPr sz="1400" kern="1200">
                  <a:solidFill>
                    <a:schemeClr val="dk1"/>
                  </a:solidFill>
                  <a:latin typeface="+mn-lt"/>
                  <a:ea typeface="+mn-ea"/>
                  <a:cs typeface="+mn-cs"/>
                </a:defRPr>
              </a:lvl7pPr>
              <a:lvl8pPr marL="2400300" algn="l" defTabSz="685800" rtl="0" eaLnBrk="1" latinLnBrk="0" hangingPunct="1">
                <a:defRPr sz="1400" kern="1200">
                  <a:solidFill>
                    <a:schemeClr val="dk1"/>
                  </a:solidFill>
                  <a:latin typeface="+mn-lt"/>
                  <a:ea typeface="+mn-ea"/>
                  <a:cs typeface="+mn-cs"/>
                </a:defRPr>
              </a:lvl8pPr>
              <a:lvl9pPr marL="2743200" algn="l" defTabSz="685800" rtl="0" eaLnBrk="1" latinLnBrk="0" hangingPunct="1">
                <a:defRPr sz="1400" kern="1200">
                  <a:solidFill>
                    <a:schemeClr val="dk1"/>
                  </a:solidFill>
                  <a:latin typeface="+mn-lt"/>
                  <a:ea typeface="+mn-ea"/>
                  <a:cs typeface="+mn-cs"/>
                </a:defRPr>
              </a:lvl9pPr>
            </a:lstStyle>
            <a:p>
              <a:pPr algn="ctr" defTabSz="914400" eaLnBrk="0" hangingPunct="0">
                <a:defRPr/>
              </a:pPr>
              <a:endParaRPr kumimoji="1" lang="zh-CN" altLang="en-US" sz="1800"/>
            </a:p>
          </p:txBody>
        </p:sp>
        <p:sp>
          <p:nvSpPr>
            <p:cNvPr id="11" name="圆角矩形 10">
              <a:extLst>
                <a:ext uri="{FF2B5EF4-FFF2-40B4-BE49-F238E27FC236}"/>
              </a:extLst>
            </p:cNvPr>
            <p:cNvSpPr/>
            <p:nvPr/>
          </p:nvSpPr>
          <p:spPr>
            <a:xfrm rot="20470821">
              <a:off x="4197350" y="722609"/>
              <a:ext cx="442912" cy="42010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defPPr>
                <a:defRPr lang="zh-CN">
                  <a:solidFill>
                    <a:schemeClr val="dk1"/>
                  </a:solidFill>
                </a:defRPr>
              </a:defPPr>
              <a:lvl1pPr marL="0" algn="l" defTabSz="685800" rtl="0" eaLnBrk="1" latinLnBrk="0" hangingPunct="1">
                <a:defRPr sz="1400" kern="1200">
                  <a:solidFill>
                    <a:schemeClr val="dk1"/>
                  </a:solidFill>
                  <a:latin typeface="+mn-lt"/>
                  <a:ea typeface="+mn-ea"/>
                  <a:cs typeface="+mn-cs"/>
                </a:defRPr>
              </a:lvl1pPr>
              <a:lvl2pPr marL="342900" algn="l" defTabSz="685800" rtl="0" eaLnBrk="1" latinLnBrk="0" hangingPunct="1">
                <a:defRPr sz="1400" kern="1200">
                  <a:solidFill>
                    <a:schemeClr val="dk1"/>
                  </a:solidFill>
                  <a:latin typeface="+mn-lt"/>
                  <a:ea typeface="+mn-ea"/>
                  <a:cs typeface="+mn-cs"/>
                </a:defRPr>
              </a:lvl2pPr>
              <a:lvl3pPr marL="685800" algn="l" defTabSz="685800" rtl="0" eaLnBrk="1" latinLnBrk="0" hangingPunct="1">
                <a:defRPr sz="1400" kern="1200">
                  <a:solidFill>
                    <a:schemeClr val="dk1"/>
                  </a:solidFill>
                  <a:latin typeface="+mn-lt"/>
                  <a:ea typeface="+mn-ea"/>
                  <a:cs typeface="+mn-cs"/>
                </a:defRPr>
              </a:lvl3pPr>
              <a:lvl4pPr marL="1028700" algn="l" defTabSz="685800" rtl="0" eaLnBrk="1" latinLnBrk="0" hangingPunct="1">
                <a:defRPr sz="1400" kern="1200">
                  <a:solidFill>
                    <a:schemeClr val="dk1"/>
                  </a:solidFill>
                  <a:latin typeface="+mn-lt"/>
                  <a:ea typeface="+mn-ea"/>
                  <a:cs typeface="+mn-cs"/>
                </a:defRPr>
              </a:lvl4pPr>
              <a:lvl5pPr marL="1371600" algn="l" defTabSz="685800" rtl="0" eaLnBrk="1" latinLnBrk="0" hangingPunct="1">
                <a:defRPr sz="1400" kern="1200">
                  <a:solidFill>
                    <a:schemeClr val="dk1"/>
                  </a:solidFill>
                  <a:latin typeface="+mn-lt"/>
                  <a:ea typeface="+mn-ea"/>
                  <a:cs typeface="+mn-cs"/>
                </a:defRPr>
              </a:lvl5pPr>
              <a:lvl6pPr marL="1714500" algn="l" defTabSz="685800" rtl="0" eaLnBrk="1" latinLnBrk="0" hangingPunct="1">
                <a:defRPr sz="1400" kern="1200">
                  <a:solidFill>
                    <a:schemeClr val="dk1"/>
                  </a:solidFill>
                  <a:latin typeface="+mn-lt"/>
                  <a:ea typeface="+mn-ea"/>
                  <a:cs typeface="+mn-cs"/>
                </a:defRPr>
              </a:lvl6pPr>
              <a:lvl7pPr marL="2057400" algn="l" defTabSz="685800" rtl="0" eaLnBrk="1" latinLnBrk="0" hangingPunct="1">
                <a:defRPr sz="1400" kern="1200">
                  <a:solidFill>
                    <a:schemeClr val="dk1"/>
                  </a:solidFill>
                  <a:latin typeface="+mn-lt"/>
                  <a:ea typeface="+mn-ea"/>
                  <a:cs typeface="+mn-cs"/>
                </a:defRPr>
              </a:lvl7pPr>
              <a:lvl8pPr marL="2400300" algn="l" defTabSz="685800" rtl="0" eaLnBrk="1" latinLnBrk="0" hangingPunct="1">
                <a:defRPr sz="1400" kern="1200">
                  <a:solidFill>
                    <a:schemeClr val="dk1"/>
                  </a:solidFill>
                  <a:latin typeface="+mn-lt"/>
                  <a:ea typeface="+mn-ea"/>
                  <a:cs typeface="+mn-cs"/>
                </a:defRPr>
              </a:lvl8pPr>
              <a:lvl9pPr marL="2743200" algn="l" defTabSz="685800" rtl="0" eaLnBrk="1" latinLnBrk="0" hangingPunct="1">
                <a:defRPr sz="1400" kern="1200">
                  <a:solidFill>
                    <a:schemeClr val="dk1"/>
                  </a:solidFill>
                  <a:latin typeface="+mn-lt"/>
                  <a:ea typeface="+mn-ea"/>
                  <a:cs typeface="+mn-cs"/>
                </a:defRPr>
              </a:lvl9pPr>
            </a:lstStyle>
            <a:p>
              <a:pPr algn="ctr" defTabSz="914400" eaLnBrk="0" hangingPunct="0">
                <a:defRPr/>
              </a:pPr>
              <a:endParaRPr kumimoji="1" lang="zh-CN" altLang="en-US" sz="1800"/>
            </a:p>
          </p:txBody>
        </p:sp>
        <p:sp>
          <p:nvSpPr>
            <p:cNvPr id="12" name="圆角矩形 11">
              <a:extLst>
                <a:ext uri="{FF2B5EF4-FFF2-40B4-BE49-F238E27FC236}"/>
              </a:extLst>
            </p:cNvPr>
            <p:cNvSpPr/>
            <p:nvPr/>
          </p:nvSpPr>
          <p:spPr>
            <a:xfrm rot="319204">
              <a:off x="3778250" y="722609"/>
              <a:ext cx="441325" cy="42010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defPPr>
                <a:defRPr lang="zh-CN">
                  <a:solidFill>
                    <a:schemeClr val="dk1"/>
                  </a:solidFill>
                </a:defRPr>
              </a:defPPr>
              <a:lvl1pPr marL="0" algn="l" defTabSz="685800" rtl="0" eaLnBrk="1" latinLnBrk="0" hangingPunct="1">
                <a:defRPr sz="1400" kern="1200">
                  <a:solidFill>
                    <a:schemeClr val="dk1"/>
                  </a:solidFill>
                  <a:latin typeface="+mn-lt"/>
                  <a:ea typeface="+mn-ea"/>
                  <a:cs typeface="+mn-cs"/>
                </a:defRPr>
              </a:lvl1pPr>
              <a:lvl2pPr marL="342900" algn="l" defTabSz="685800" rtl="0" eaLnBrk="1" latinLnBrk="0" hangingPunct="1">
                <a:defRPr sz="1400" kern="1200">
                  <a:solidFill>
                    <a:schemeClr val="dk1"/>
                  </a:solidFill>
                  <a:latin typeface="+mn-lt"/>
                  <a:ea typeface="+mn-ea"/>
                  <a:cs typeface="+mn-cs"/>
                </a:defRPr>
              </a:lvl2pPr>
              <a:lvl3pPr marL="685800" algn="l" defTabSz="685800" rtl="0" eaLnBrk="1" latinLnBrk="0" hangingPunct="1">
                <a:defRPr sz="1400" kern="1200">
                  <a:solidFill>
                    <a:schemeClr val="dk1"/>
                  </a:solidFill>
                  <a:latin typeface="+mn-lt"/>
                  <a:ea typeface="+mn-ea"/>
                  <a:cs typeface="+mn-cs"/>
                </a:defRPr>
              </a:lvl3pPr>
              <a:lvl4pPr marL="1028700" algn="l" defTabSz="685800" rtl="0" eaLnBrk="1" latinLnBrk="0" hangingPunct="1">
                <a:defRPr sz="1400" kern="1200">
                  <a:solidFill>
                    <a:schemeClr val="dk1"/>
                  </a:solidFill>
                  <a:latin typeface="+mn-lt"/>
                  <a:ea typeface="+mn-ea"/>
                  <a:cs typeface="+mn-cs"/>
                </a:defRPr>
              </a:lvl4pPr>
              <a:lvl5pPr marL="1371600" algn="l" defTabSz="685800" rtl="0" eaLnBrk="1" latinLnBrk="0" hangingPunct="1">
                <a:defRPr sz="1400" kern="1200">
                  <a:solidFill>
                    <a:schemeClr val="dk1"/>
                  </a:solidFill>
                  <a:latin typeface="+mn-lt"/>
                  <a:ea typeface="+mn-ea"/>
                  <a:cs typeface="+mn-cs"/>
                </a:defRPr>
              </a:lvl5pPr>
              <a:lvl6pPr marL="1714500" algn="l" defTabSz="685800" rtl="0" eaLnBrk="1" latinLnBrk="0" hangingPunct="1">
                <a:defRPr sz="1400" kern="1200">
                  <a:solidFill>
                    <a:schemeClr val="dk1"/>
                  </a:solidFill>
                  <a:latin typeface="+mn-lt"/>
                  <a:ea typeface="+mn-ea"/>
                  <a:cs typeface="+mn-cs"/>
                </a:defRPr>
              </a:lvl6pPr>
              <a:lvl7pPr marL="2057400" algn="l" defTabSz="685800" rtl="0" eaLnBrk="1" latinLnBrk="0" hangingPunct="1">
                <a:defRPr sz="1400" kern="1200">
                  <a:solidFill>
                    <a:schemeClr val="dk1"/>
                  </a:solidFill>
                  <a:latin typeface="+mn-lt"/>
                  <a:ea typeface="+mn-ea"/>
                  <a:cs typeface="+mn-cs"/>
                </a:defRPr>
              </a:lvl7pPr>
              <a:lvl8pPr marL="2400300" algn="l" defTabSz="685800" rtl="0" eaLnBrk="1" latinLnBrk="0" hangingPunct="1">
                <a:defRPr sz="1400" kern="1200">
                  <a:solidFill>
                    <a:schemeClr val="dk1"/>
                  </a:solidFill>
                  <a:latin typeface="+mn-lt"/>
                  <a:ea typeface="+mn-ea"/>
                  <a:cs typeface="+mn-cs"/>
                </a:defRPr>
              </a:lvl8pPr>
              <a:lvl9pPr marL="2743200" algn="l" defTabSz="685800" rtl="0" eaLnBrk="1" latinLnBrk="0" hangingPunct="1">
                <a:defRPr sz="1400" kern="1200">
                  <a:solidFill>
                    <a:schemeClr val="dk1"/>
                  </a:solidFill>
                  <a:latin typeface="+mn-lt"/>
                  <a:ea typeface="+mn-ea"/>
                  <a:cs typeface="+mn-cs"/>
                </a:defRPr>
              </a:lvl9pPr>
            </a:lstStyle>
            <a:p>
              <a:pPr algn="ctr" defTabSz="914400" eaLnBrk="0" hangingPunct="0">
                <a:defRPr/>
              </a:pPr>
              <a:endParaRPr kumimoji="1" lang="zh-CN" altLang="en-US" sz="1800"/>
            </a:p>
          </p:txBody>
        </p:sp>
        <p:sp>
          <p:nvSpPr>
            <p:cNvPr id="13" name="圆角矩形 12">
              <a:extLst>
                <a:ext uri="{FF2B5EF4-FFF2-40B4-BE49-F238E27FC236}"/>
              </a:extLst>
            </p:cNvPr>
            <p:cNvSpPr/>
            <p:nvPr/>
          </p:nvSpPr>
          <p:spPr>
            <a:xfrm rot="21148334">
              <a:off x="3368675" y="730566"/>
              <a:ext cx="441325" cy="42010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defPPr>
                <a:defRPr lang="zh-CN">
                  <a:solidFill>
                    <a:schemeClr val="dk1"/>
                  </a:solidFill>
                </a:defRPr>
              </a:defPPr>
              <a:lvl1pPr marL="0" algn="l" defTabSz="685800" rtl="0" eaLnBrk="1" latinLnBrk="0" hangingPunct="1">
                <a:defRPr sz="1400" kern="1200">
                  <a:solidFill>
                    <a:schemeClr val="dk1"/>
                  </a:solidFill>
                  <a:latin typeface="+mn-lt"/>
                  <a:ea typeface="+mn-ea"/>
                  <a:cs typeface="+mn-cs"/>
                </a:defRPr>
              </a:lvl1pPr>
              <a:lvl2pPr marL="342900" algn="l" defTabSz="685800" rtl="0" eaLnBrk="1" latinLnBrk="0" hangingPunct="1">
                <a:defRPr sz="1400" kern="1200">
                  <a:solidFill>
                    <a:schemeClr val="dk1"/>
                  </a:solidFill>
                  <a:latin typeface="+mn-lt"/>
                  <a:ea typeface="+mn-ea"/>
                  <a:cs typeface="+mn-cs"/>
                </a:defRPr>
              </a:lvl2pPr>
              <a:lvl3pPr marL="685800" algn="l" defTabSz="685800" rtl="0" eaLnBrk="1" latinLnBrk="0" hangingPunct="1">
                <a:defRPr sz="1400" kern="1200">
                  <a:solidFill>
                    <a:schemeClr val="dk1"/>
                  </a:solidFill>
                  <a:latin typeface="+mn-lt"/>
                  <a:ea typeface="+mn-ea"/>
                  <a:cs typeface="+mn-cs"/>
                </a:defRPr>
              </a:lvl3pPr>
              <a:lvl4pPr marL="1028700" algn="l" defTabSz="685800" rtl="0" eaLnBrk="1" latinLnBrk="0" hangingPunct="1">
                <a:defRPr sz="1400" kern="1200">
                  <a:solidFill>
                    <a:schemeClr val="dk1"/>
                  </a:solidFill>
                  <a:latin typeface="+mn-lt"/>
                  <a:ea typeface="+mn-ea"/>
                  <a:cs typeface="+mn-cs"/>
                </a:defRPr>
              </a:lvl4pPr>
              <a:lvl5pPr marL="1371600" algn="l" defTabSz="685800" rtl="0" eaLnBrk="1" latinLnBrk="0" hangingPunct="1">
                <a:defRPr sz="1400" kern="1200">
                  <a:solidFill>
                    <a:schemeClr val="dk1"/>
                  </a:solidFill>
                  <a:latin typeface="+mn-lt"/>
                  <a:ea typeface="+mn-ea"/>
                  <a:cs typeface="+mn-cs"/>
                </a:defRPr>
              </a:lvl5pPr>
              <a:lvl6pPr marL="1714500" algn="l" defTabSz="685800" rtl="0" eaLnBrk="1" latinLnBrk="0" hangingPunct="1">
                <a:defRPr sz="1400" kern="1200">
                  <a:solidFill>
                    <a:schemeClr val="dk1"/>
                  </a:solidFill>
                  <a:latin typeface="+mn-lt"/>
                  <a:ea typeface="+mn-ea"/>
                  <a:cs typeface="+mn-cs"/>
                </a:defRPr>
              </a:lvl6pPr>
              <a:lvl7pPr marL="2057400" algn="l" defTabSz="685800" rtl="0" eaLnBrk="1" latinLnBrk="0" hangingPunct="1">
                <a:defRPr sz="1400" kern="1200">
                  <a:solidFill>
                    <a:schemeClr val="dk1"/>
                  </a:solidFill>
                  <a:latin typeface="+mn-lt"/>
                  <a:ea typeface="+mn-ea"/>
                  <a:cs typeface="+mn-cs"/>
                </a:defRPr>
              </a:lvl7pPr>
              <a:lvl8pPr marL="2400300" algn="l" defTabSz="685800" rtl="0" eaLnBrk="1" latinLnBrk="0" hangingPunct="1">
                <a:defRPr sz="1400" kern="1200">
                  <a:solidFill>
                    <a:schemeClr val="dk1"/>
                  </a:solidFill>
                  <a:latin typeface="+mn-lt"/>
                  <a:ea typeface="+mn-ea"/>
                  <a:cs typeface="+mn-cs"/>
                </a:defRPr>
              </a:lvl8pPr>
              <a:lvl9pPr marL="2743200" algn="l" defTabSz="685800" rtl="0" eaLnBrk="1" latinLnBrk="0" hangingPunct="1">
                <a:defRPr sz="1400" kern="1200">
                  <a:solidFill>
                    <a:schemeClr val="dk1"/>
                  </a:solidFill>
                  <a:latin typeface="+mn-lt"/>
                  <a:ea typeface="+mn-ea"/>
                  <a:cs typeface="+mn-cs"/>
                </a:defRPr>
              </a:lvl9pPr>
            </a:lstStyle>
            <a:p>
              <a:pPr algn="ctr" defTabSz="914400" eaLnBrk="0" hangingPunct="0">
                <a:defRPr/>
              </a:pPr>
              <a:endParaRPr kumimoji="1" lang="zh-CN" altLang="en-US" sz="1800"/>
            </a:p>
          </p:txBody>
        </p:sp>
        <p:sp>
          <p:nvSpPr>
            <p:cNvPr id="70670" name="矩形 13"/>
            <p:cNvSpPr>
              <a:spLocks noChangeArrowheads="1"/>
            </p:cNvSpPr>
            <p:nvPr/>
          </p:nvSpPr>
          <p:spPr bwMode="auto">
            <a:xfrm>
              <a:off x="3333750" y="598488"/>
              <a:ext cx="1743075" cy="566502"/>
            </a:xfrm>
            <a:prstGeom prst="rect">
              <a:avLst/>
            </a:prstGeom>
            <a:noFill/>
            <a:ln w="9525">
              <a:noFill/>
              <a:miter lim="800000"/>
              <a:headEnd/>
              <a:tailEnd/>
            </a:ln>
          </p:spPr>
          <p:txBody>
            <a:bodyPr>
              <a:spAutoFit/>
            </a:bodyPr>
            <a:lstStyle/>
            <a:p>
              <a:pPr algn="dist" defTabSz="685800">
                <a:lnSpc>
                  <a:spcPts val="4300"/>
                </a:lnSpc>
                <a:buFont typeface="Arial" charset="0"/>
                <a:buNone/>
              </a:pPr>
              <a:r>
                <a:rPr lang="zh-CN" altLang="en-US" sz="2800" b="1">
                  <a:solidFill>
                    <a:schemeClr val="bg1"/>
                  </a:solidFill>
                  <a:latin typeface="楷体" pitchFamily="49" charset="-122"/>
                  <a:ea typeface="楷体" pitchFamily="49" charset="-122"/>
                </a:rPr>
                <a:t>文言句式</a:t>
              </a:r>
            </a:p>
          </p:txBody>
        </p:sp>
      </p:grpSp>
      <p:sp>
        <p:nvSpPr>
          <p:cNvPr id="70658" name="Rectangle 8"/>
          <p:cNvSpPr>
            <a:spLocks noChangeArrowheads="1"/>
          </p:cNvSpPr>
          <p:nvPr/>
        </p:nvSpPr>
        <p:spPr bwMode="auto">
          <a:xfrm>
            <a:off x="250825" y="1204913"/>
            <a:ext cx="8677275" cy="2676525"/>
          </a:xfrm>
          <a:prstGeom prst="rect">
            <a:avLst/>
          </a:prstGeom>
          <a:noFill/>
          <a:ln w="9525">
            <a:noFill/>
            <a:miter lim="800000"/>
            <a:headEnd/>
            <a:tailEnd/>
          </a:ln>
        </p:spPr>
        <p:txBody>
          <a:bodyPr anchor="ctr">
            <a:spAutoFit/>
          </a:bodyPr>
          <a:lstStyle/>
          <a:p>
            <a:pPr indent="266700">
              <a:lnSpc>
                <a:spcPct val="200000"/>
              </a:lnSpc>
              <a:buFont typeface="Arial" charset="0"/>
              <a:buNone/>
            </a:pPr>
            <a:r>
              <a:rPr lang="zh-CN" altLang="zh-CN" sz="2800" b="1">
                <a:solidFill>
                  <a:srgbClr val="000000"/>
                </a:solidFill>
                <a:latin typeface="楷体" pitchFamily="49" charset="-122"/>
                <a:ea typeface="楷体" pitchFamily="49" charset="-122"/>
              </a:rPr>
              <a:t>急湍甚</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于</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箭。</a:t>
            </a:r>
            <a:endParaRPr lang="en-US" altLang="zh-CN" sz="2800" b="1">
              <a:solidFill>
                <a:srgbClr val="000000"/>
              </a:solidFill>
              <a:latin typeface="楷体" pitchFamily="49" charset="-122"/>
              <a:ea typeface="楷体" pitchFamily="49" charset="-122"/>
            </a:endParaRPr>
          </a:p>
          <a:p>
            <a:pPr indent="266700">
              <a:lnSpc>
                <a:spcPct val="200000"/>
              </a:lnSpc>
              <a:buFont typeface="Arial" charset="0"/>
              <a:buNone/>
            </a:pP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吾</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从流飘荡</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任意东西。</a:t>
            </a:r>
            <a:endParaRPr lang="zh-CN" altLang="zh-CN" sz="2800" b="1">
              <a:latin typeface="楷体" pitchFamily="49" charset="-122"/>
              <a:ea typeface="楷体" pitchFamily="49" charset="-122"/>
            </a:endParaRPr>
          </a:p>
          <a:p>
            <a:pPr indent="266700" eaLnBrk="0" hangingPunct="0">
              <a:lnSpc>
                <a:spcPct val="200000"/>
              </a:lnSpc>
            </a:pPr>
            <a:r>
              <a:rPr lang="zh-CN" altLang="zh-CN" sz="2800" b="1">
                <a:solidFill>
                  <a:srgbClr val="000000"/>
                </a:solidFill>
                <a:latin typeface="楷体" pitchFamily="49" charset="-122"/>
                <a:ea typeface="楷体" pitchFamily="49" charset="-122"/>
              </a:rPr>
              <a:t>鸢飞戾天者</a:t>
            </a:r>
            <a:r>
              <a:rPr lang="zh-CN" altLang="en-US" sz="2800" b="1">
                <a:solidFill>
                  <a:srgbClr val="000000"/>
                </a:solidFill>
                <a:latin typeface="楷体" pitchFamily="49" charset="-122"/>
                <a:ea typeface="楷体" pitchFamily="49" charset="-122"/>
              </a:rPr>
              <a:t>，</a:t>
            </a:r>
            <a:r>
              <a:rPr lang="zh-CN" altLang="zh-CN" sz="2800" b="1">
                <a:solidFill>
                  <a:srgbClr val="000000"/>
                </a:solidFill>
                <a:latin typeface="楷体" pitchFamily="49" charset="-122"/>
                <a:ea typeface="楷体" pitchFamily="49" charset="-122"/>
              </a:rPr>
              <a:t>望峰息心。</a:t>
            </a:r>
            <a:endParaRPr lang="zh-CN" altLang="zh-CN" sz="2800" b="1">
              <a:latin typeface="楷体" pitchFamily="49" charset="-122"/>
              <a:ea typeface="楷体" pitchFamily="49" charset="-122"/>
            </a:endParaRPr>
          </a:p>
        </p:txBody>
      </p:sp>
      <p:sp>
        <p:nvSpPr>
          <p:cNvPr id="16" name="矩形 15"/>
          <p:cNvSpPr>
            <a:spLocks noChangeArrowheads="1"/>
          </p:cNvSpPr>
          <p:nvPr/>
        </p:nvSpPr>
        <p:spPr bwMode="auto">
          <a:xfrm>
            <a:off x="3900488" y="1490663"/>
            <a:ext cx="4713287"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省略句，省略介词“于”。</a:t>
            </a:r>
            <a:endParaRPr lang="zh-CN" altLang="en-US" b="1">
              <a:latin typeface="楷体" pitchFamily="49" charset="-122"/>
              <a:ea typeface="楷体" pitchFamily="49" charset="-122"/>
            </a:endParaRPr>
          </a:p>
        </p:txBody>
      </p:sp>
      <p:sp>
        <p:nvSpPr>
          <p:cNvPr id="17" name="矩形 16"/>
          <p:cNvSpPr>
            <a:spLocks noChangeArrowheads="1"/>
          </p:cNvSpPr>
          <p:nvPr/>
        </p:nvSpPr>
        <p:spPr bwMode="auto">
          <a:xfrm>
            <a:off x="5219700" y="2373313"/>
            <a:ext cx="3708400" cy="461962"/>
          </a:xfrm>
          <a:prstGeom prst="rect">
            <a:avLst/>
          </a:prstGeom>
          <a:noFill/>
          <a:ln w="9525">
            <a:noFill/>
            <a:miter lim="800000"/>
            <a:headEnd/>
            <a:tailEnd/>
          </a:ln>
        </p:spPr>
        <p:txBody>
          <a:bodyPr>
            <a:spAutoFit/>
          </a:bodyPr>
          <a:lstStyle/>
          <a:p>
            <a:pPr>
              <a:buFont typeface="Arial" charset="0"/>
              <a:buNone/>
            </a:pPr>
            <a:r>
              <a:rPr lang="zh-CN" altLang="en-US" sz="2400" b="1">
                <a:solidFill>
                  <a:srgbClr val="FF0000"/>
                </a:solidFill>
                <a:latin typeface="楷体" pitchFamily="49" charset="-122"/>
                <a:ea typeface="楷体" pitchFamily="49" charset="-122"/>
              </a:rPr>
              <a:t>省略句，省略主语“吾”。</a:t>
            </a:r>
            <a:endParaRPr lang="zh-CN" altLang="en-US" sz="2400" b="1">
              <a:latin typeface="楷体" pitchFamily="49" charset="-122"/>
              <a:ea typeface="楷体" pitchFamily="49" charset="-122"/>
            </a:endParaRPr>
          </a:p>
        </p:txBody>
      </p:sp>
      <p:sp>
        <p:nvSpPr>
          <p:cNvPr id="18" name="矩形 17"/>
          <p:cNvSpPr>
            <a:spLocks noChangeArrowheads="1"/>
          </p:cNvSpPr>
          <p:nvPr/>
        </p:nvSpPr>
        <p:spPr bwMode="auto">
          <a:xfrm>
            <a:off x="4643438" y="3148013"/>
            <a:ext cx="4032250" cy="954087"/>
          </a:xfrm>
          <a:prstGeom prst="rect">
            <a:avLst/>
          </a:prstGeom>
          <a:noFill/>
          <a:ln w="9525">
            <a:noFill/>
            <a:miter lim="800000"/>
            <a:headEnd/>
            <a:tailEnd/>
          </a:ln>
        </p:spPr>
        <p:txBody>
          <a:bodyPr>
            <a:spAutoFit/>
          </a:bodyPr>
          <a:lstStyle/>
          <a:p>
            <a:pPr>
              <a:buFont typeface="Arial" charset="0"/>
              <a:buNone/>
            </a:pPr>
            <a:r>
              <a:rPr lang="zh-CN" altLang="en-US" sz="2800" b="1">
                <a:solidFill>
                  <a:srgbClr val="FF0000"/>
                </a:solidFill>
                <a:latin typeface="楷体" pitchFamily="49" charset="-122"/>
                <a:ea typeface="楷体" pitchFamily="49" charset="-122"/>
              </a:rPr>
              <a:t>定语后置句，应为“飞戾天鸢者，望峰息心”。</a:t>
            </a:r>
            <a:endParaRPr lang="zh-CN" altLang="en-US" b="1">
              <a:latin typeface="楷体" pitchFamily="49" charset="-122"/>
              <a:ea typeface="楷体" pitchFamily="49" charset="-122"/>
            </a:endParaRPr>
          </a:p>
        </p:txBody>
      </p:sp>
      <p:grpSp>
        <p:nvGrpSpPr>
          <p:cNvPr id="70662" name="组合 7"/>
          <p:cNvGrpSpPr>
            <a:grpSpLocks/>
          </p:cNvGrpSpPr>
          <p:nvPr/>
        </p:nvGrpSpPr>
        <p:grpSpPr bwMode="auto">
          <a:xfrm>
            <a:off x="28575" y="-3175"/>
            <a:ext cx="2006600" cy="522288"/>
            <a:chOff x="70" y="-63"/>
            <a:chExt cx="3160" cy="822"/>
          </a:xfrm>
        </p:grpSpPr>
        <p:sp>
          <p:nvSpPr>
            <p:cNvPr id="70663"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合作探究</a:t>
              </a:r>
            </a:p>
          </p:txBody>
        </p:sp>
        <p:cxnSp>
          <p:nvCxnSpPr>
            <p:cNvPr id="21" name="直线连接符 9">
              <a:extLst>
                <a:ext uri="{FF2B5EF4-FFF2-40B4-BE49-F238E27FC236}"/>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a:extLst>
                <a:ext uri="{FF2B5EF4-FFF2-40B4-BE49-F238E27FC236}"/>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Box 4"/>
          <p:cNvSpPr txBox="1">
            <a:spLocks noChangeArrowheads="1"/>
          </p:cNvSpPr>
          <p:nvPr/>
        </p:nvSpPr>
        <p:spPr bwMode="auto">
          <a:xfrm>
            <a:off x="539750" y="1323975"/>
            <a:ext cx="8064500" cy="3452813"/>
          </a:xfrm>
          <a:prstGeom prst="rect">
            <a:avLst/>
          </a:prstGeom>
          <a:noFill/>
          <a:ln w="9525">
            <a:noFill/>
            <a:miter lim="800000"/>
            <a:headEnd/>
            <a:tailEnd/>
          </a:ln>
        </p:spPr>
        <p:txBody>
          <a:bodyPr>
            <a:spAutoFit/>
          </a:bodyPr>
          <a:lstStyle/>
          <a:p>
            <a:pPr>
              <a:lnSpc>
                <a:spcPct val="130000"/>
              </a:lnSpc>
              <a:buFont typeface="Arial" charset="0"/>
              <a:buNone/>
            </a:pPr>
            <a:r>
              <a:rPr lang="en-US" altLang="zh-CN" sz="2800" b="1">
                <a:latin typeface="楷体" pitchFamily="49" charset="-122"/>
                <a:ea typeface="楷体" pitchFamily="49" charset="-122"/>
              </a:rPr>
              <a:t>1.</a:t>
            </a:r>
            <a:r>
              <a:rPr lang="zh-CN" altLang="zh-CN" sz="2800" b="1">
                <a:latin typeface="楷体" pitchFamily="49" charset="-122"/>
                <a:ea typeface="楷体" pitchFamily="49" charset="-122"/>
              </a:rPr>
              <a:t>掌握有关“骈文”的文体知识</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理解重点文言实词、虚词的意义。</a:t>
            </a:r>
            <a:r>
              <a:rPr lang="zh-CN" altLang="en-US"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重点</a:t>
            </a:r>
            <a:r>
              <a:rPr lang="zh-CN" altLang="en-US" sz="2800" b="1">
                <a:solidFill>
                  <a:srgbClr val="FF0000"/>
                </a:solidFill>
                <a:latin typeface="楷体" pitchFamily="49" charset="-122"/>
                <a:ea typeface="楷体" pitchFamily="49" charset="-122"/>
              </a:rPr>
              <a:t>）</a:t>
            </a:r>
            <a:endParaRPr lang="zh-CN" altLang="zh-CN" sz="2800" b="1">
              <a:solidFill>
                <a:srgbClr val="FF0000"/>
              </a:solidFill>
              <a:latin typeface="楷体" pitchFamily="49" charset="-122"/>
              <a:ea typeface="楷体" pitchFamily="49" charset="-122"/>
            </a:endParaRPr>
          </a:p>
          <a:p>
            <a:pPr>
              <a:lnSpc>
                <a:spcPct val="130000"/>
              </a:lnSpc>
              <a:buFont typeface="Arial" charset="0"/>
              <a:buNone/>
            </a:pPr>
            <a:r>
              <a:rPr lang="en-US" altLang="zh-CN" sz="2800" b="1">
                <a:latin typeface="楷体" pitchFamily="49" charset="-122"/>
                <a:ea typeface="楷体" pitchFamily="49" charset="-122"/>
              </a:rPr>
              <a:t>2.</a:t>
            </a:r>
            <a:r>
              <a:rPr lang="zh-CN" altLang="zh-CN" sz="2800" b="1">
                <a:latin typeface="楷体" pitchFamily="49" charset="-122"/>
                <a:ea typeface="楷体" pitchFamily="49" charset="-122"/>
              </a:rPr>
              <a:t>学习作者借景抒情</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抓住富春江水绮丽多姿的特点来有层次地写景的方法。</a:t>
            </a:r>
            <a:r>
              <a:rPr lang="zh-CN" altLang="en-US" sz="2800" b="1">
                <a:solidFill>
                  <a:srgbClr val="FF0000"/>
                </a:solidFill>
                <a:latin typeface="楷体" pitchFamily="49" charset="-122"/>
                <a:ea typeface="楷体" pitchFamily="49" charset="-122"/>
              </a:rPr>
              <a:t>（</a:t>
            </a:r>
            <a:r>
              <a:rPr lang="zh-CN" altLang="zh-CN" sz="2800" b="1">
                <a:solidFill>
                  <a:srgbClr val="FF0000"/>
                </a:solidFill>
                <a:latin typeface="楷体" pitchFamily="49" charset="-122"/>
                <a:ea typeface="楷体" pitchFamily="49" charset="-122"/>
              </a:rPr>
              <a:t>难点</a:t>
            </a:r>
            <a:r>
              <a:rPr lang="zh-CN" altLang="en-US" sz="2800" b="1">
                <a:solidFill>
                  <a:srgbClr val="FF0000"/>
                </a:solidFill>
                <a:latin typeface="楷体" pitchFamily="49" charset="-122"/>
                <a:ea typeface="楷体" pitchFamily="49" charset="-122"/>
              </a:rPr>
              <a:t>）</a:t>
            </a:r>
            <a:endParaRPr lang="zh-CN" altLang="zh-CN" sz="2800" b="1">
              <a:solidFill>
                <a:srgbClr val="FF0000"/>
              </a:solidFill>
              <a:latin typeface="楷体" pitchFamily="49" charset="-122"/>
              <a:ea typeface="楷体" pitchFamily="49" charset="-122"/>
            </a:endParaRPr>
          </a:p>
          <a:p>
            <a:pPr>
              <a:lnSpc>
                <a:spcPct val="130000"/>
              </a:lnSpc>
              <a:buFont typeface="Arial" charset="0"/>
              <a:buNone/>
            </a:pPr>
            <a:r>
              <a:rPr lang="en-US" altLang="zh-CN" sz="2800" b="1">
                <a:latin typeface="楷体" pitchFamily="49" charset="-122"/>
                <a:ea typeface="楷体" pitchFamily="49" charset="-122"/>
              </a:rPr>
              <a:t>3.</a:t>
            </a:r>
            <a:r>
              <a:rPr lang="zh-CN" altLang="zh-CN" sz="2800" b="1">
                <a:latin typeface="楷体" pitchFamily="49" charset="-122"/>
                <a:ea typeface="楷体" pitchFamily="49" charset="-122"/>
              </a:rPr>
              <a:t>感受富春江山水的绮丽多姿</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体会作者的高洁志趣和追求自由的情怀。</a:t>
            </a:r>
            <a:r>
              <a:rPr lang="zh-CN" altLang="en-US" sz="2800" b="1">
                <a:solidFill>
                  <a:srgbClr val="FF0000"/>
                </a:solidFill>
                <a:latin typeface="楷体" pitchFamily="49" charset="-122"/>
                <a:ea typeface="楷体" pitchFamily="49" charset="-122"/>
              </a:rPr>
              <a:t>（素养）</a:t>
            </a:r>
          </a:p>
        </p:txBody>
      </p:sp>
      <p:grpSp>
        <p:nvGrpSpPr>
          <p:cNvPr id="40962" name="组合 5"/>
          <p:cNvGrpSpPr>
            <a:grpSpLocks/>
          </p:cNvGrpSpPr>
          <p:nvPr/>
        </p:nvGrpSpPr>
        <p:grpSpPr bwMode="auto">
          <a:xfrm>
            <a:off x="179388" y="123825"/>
            <a:ext cx="1630362" cy="400050"/>
            <a:chOff x="160049" y="525491"/>
            <a:chExt cx="1629583" cy="400170"/>
          </a:xfrm>
        </p:grpSpPr>
        <p:pic>
          <p:nvPicPr>
            <p:cNvPr id="40967" name="图片 9"/>
            <p:cNvPicPr>
              <a:picLocks noChangeAspect="1"/>
            </p:cNvPicPr>
            <p:nvPr/>
          </p:nvPicPr>
          <p:blipFill>
            <a:blip r:embed="rId2"/>
            <a:srcRect/>
            <a:stretch>
              <a:fillRect/>
            </a:stretch>
          </p:blipFill>
          <p:spPr bwMode="auto">
            <a:xfrm>
              <a:off x="160049" y="536607"/>
              <a:ext cx="1629583" cy="377938"/>
            </a:xfrm>
            <a:prstGeom prst="rect">
              <a:avLst/>
            </a:prstGeom>
            <a:noFill/>
            <a:ln w="9525">
              <a:noFill/>
              <a:miter lim="800000"/>
              <a:headEnd/>
              <a:tailEnd/>
            </a:ln>
          </p:spPr>
        </p:pic>
        <p:sp>
          <p:nvSpPr>
            <p:cNvPr id="40968" name="文本框 11"/>
            <p:cNvSpPr txBox="1">
              <a:spLocks noChangeArrowheads="1"/>
            </p:cNvSpPr>
            <p:nvPr/>
          </p:nvSpPr>
          <p:spPr bwMode="auto">
            <a:xfrm>
              <a:off x="172162" y="525491"/>
              <a:ext cx="1231486" cy="400170"/>
            </a:xfrm>
            <a:prstGeom prst="rect">
              <a:avLst/>
            </a:prstGeom>
            <a:noFill/>
            <a:ln w="9525">
              <a:noFill/>
              <a:miter lim="800000"/>
              <a:headEnd/>
              <a:tailEnd/>
            </a:ln>
          </p:spPr>
          <p:txBody>
            <a:bodyPr>
              <a:spAutoFit/>
            </a:bodyPr>
            <a:lstStyle/>
            <a:p>
              <a:pPr algn="ctr" eaLnBrk="0" hangingPunct="0">
                <a:buFont typeface="Arial" charset="0"/>
                <a:buNone/>
              </a:pPr>
              <a:r>
                <a:rPr lang="zh-CN" altLang="en-US" sz="2000">
                  <a:solidFill>
                    <a:schemeClr val="bg1"/>
                  </a:solidFill>
                  <a:latin typeface="黑体" pitchFamily="49" charset="-122"/>
                  <a:ea typeface="黑体" pitchFamily="49" charset="-122"/>
                </a:rPr>
                <a:t>第一课时</a:t>
              </a:r>
            </a:p>
          </p:txBody>
        </p:sp>
      </p:grpSp>
      <p:grpSp>
        <p:nvGrpSpPr>
          <p:cNvPr id="40963" name="组合 11"/>
          <p:cNvGrpSpPr>
            <a:grpSpLocks/>
          </p:cNvGrpSpPr>
          <p:nvPr/>
        </p:nvGrpSpPr>
        <p:grpSpPr bwMode="auto">
          <a:xfrm>
            <a:off x="-4763" y="555625"/>
            <a:ext cx="2006601" cy="523875"/>
            <a:chOff x="70" y="-63"/>
            <a:chExt cx="3161" cy="824"/>
          </a:xfrm>
        </p:grpSpPr>
        <p:sp>
          <p:nvSpPr>
            <p:cNvPr id="40964"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学习目标</a:t>
              </a:r>
            </a:p>
          </p:txBody>
        </p:sp>
        <p:cxnSp>
          <p:nvCxnSpPr>
            <p:cNvPr id="21"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Box 5"/>
          <p:cNvSpPr txBox="1">
            <a:spLocks noChangeArrowheads="1"/>
          </p:cNvSpPr>
          <p:nvPr/>
        </p:nvSpPr>
        <p:spPr bwMode="auto">
          <a:xfrm>
            <a:off x="360363" y="1406525"/>
            <a:ext cx="8423275" cy="2678113"/>
          </a:xfrm>
          <a:prstGeom prst="rect">
            <a:avLst/>
          </a:prstGeom>
          <a:noFill/>
          <a:ln w="9525">
            <a:noFill/>
            <a:miter lim="800000"/>
            <a:headEnd/>
            <a:tailEnd/>
          </a:ln>
        </p:spPr>
        <p:txBody>
          <a:bodyPr>
            <a:spAutoFit/>
          </a:bodyPr>
          <a:lstStyle/>
          <a:p>
            <a:pPr eaLnBrk="0" hangingPunct="0">
              <a:lnSpc>
                <a:spcPct val="150000"/>
              </a:lnSpc>
              <a:buFont typeface="Arial" charset="0"/>
              <a:buNone/>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本文通过生动地描绘浙江富阳至桐庐一带的富春江上的秀丽景色</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表现了作者热爱祖国山河的感情</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同时也流露出作者热爱家乡山川</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厌恶世俗官场的清高思想和意欲归隐的情怀。</a:t>
            </a:r>
            <a:endParaRPr lang="zh-CN" altLang="en-US" sz="2800" b="1">
              <a:latin typeface="楷体" pitchFamily="49" charset="-122"/>
              <a:ea typeface="楷体" pitchFamily="49" charset="-122"/>
            </a:endParaRPr>
          </a:p>
        </p:txBody>
      </p:sp>
      <p:grpSp>
        <p:nvGrpSpPr>
          <p:cNvPr id="71682" name="组合 1"/>
          <p:cNvGrpSpPr>
            <a:grpSpLocks/>
          </p:cNvGrpSpPr>
          <p:nvPr/>
        </p:nvGrpSpPr>
        <p:grpSpPr bwMode="auto">
          <a:xfrm>
            <a:off x="3700463" y="631825"/>
            <a:ext cx="1743075" cy="644525"/>
            <a:chOff x="3333750" y="598488"/>
            <a:chExt cx="1743075" cy="643766"/>
          </a:xfrm>
        </p:grpSpPr>
        <p:sp>
          <p:nvSpPr>
            <p:cNvPr id="20" name="圆角矩形 19">
              <a:extLst>
                <a:ext uri="{FF2B5EF4-FFF2-40B4-BE49-F238E27FC236}"/>
              </a:extLst>
            </p:cNvPr>
            <p:cNvSpPr/>
            <p:nvPr/>
          </p:nvSpPr>
          <p:spPr>
            <a:xfrm rot="555800">
              <a:off x="4602162"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1" name="圆角矩形 20">
              <a:extLst>
                <a:ext uri="{FF2B5EF4-FFF2-40B4-BE49-F238E27FC236}"/>
              </a:extLst>
            </p:cNvPr>
            <p:cNvSpPr/>
            <p:nvPr/>
          </p:nvSpPr>
          <p:spPr>
            <a:xfrm rot="20470821">
              <a:off x="4197350" y="722167"/>
              <a:ext cx="442912"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2" name="圆角矩形 21">
              <a:extLst>
                <a:ext uri="{FF2B5EF4-FFF2-40B4-BE49-F238E27FC236}"/>
              </a:extLst>
            </p:cNvPr>
            <p:cNvSpPr/>
            <p:nvPr/>
          </p:nvSpPr>
          <p:spPr>
            <a:xfrm rot="319204">
              <a:off x="3778250"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3" name="圆角矩形 22">
              <a:extLst>
                <a:ext uri="{FF2B5EF4-FFF2-40B4-BE49-F238E27FC236}"/>
              </a:extLst>
            </p:cNvPr>
            <p:cNvSpPr/>
            <p:nvPr/>
          </p:nvSpPr>
          <p:spPr>
            <a:xfrm rot="21148334">
              <a:off x="3368675"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71691" name="矩形 1"/>
            <p:cNvSpPr>
              <a:spLocks noChangeArrowheads="1"/>
            </p:cNvSpPr>
            <p:nvPr/>
          </p:nvSpPr>
          <p:spPr bwMode="auto">
            <a:xfrm>
              <a:off x="3333750" y="598488"/>
              <a:ext cx="1743075" cy="643766"/>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概括主题</a:t>
              </a:r>
            </a:p>
          </p:txBody>
        </p:sp>
      </p:grpSp>
      <p:grpSp>
        <p:nvGrpSpPr>
          <p:cNvPr id="71683" name="组合 13"/>
          <p:cNvGrpSpPr>
            <a:grpSpLocks/>
          </p:cNvGrpSpPr>
          <p:nvPr/>
        </p:nvGrpSpPr>
        <p:grpSpPr bwMode="auto">
          <a:xfrm>
            <a:off x="28575" y="-20638"/>
            <a:ext cx="2006600" cy="522288"/>
            <a:chOff x="70" y="-63"/>
            <a:chExt cx="3160" cy="822"/>
          </a:xfrm>
        </p:grpSpPr>
        <p:sp>
          <p:nvSpPr>
            <p:cNvPr id="71684"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课堂小结</a:t>
              </a:r>
            </a:p>
          </p:txBody>
        </p:sp>
        <p:cxnSp>
          <p:nvCxnSpPr>
            <p:cNvPr id="16" name="直线连接符 9">
              <a:extLst>
                <a:ext uri="{FF2B5EF4-FFF2-40B4-BE49-F238E27FC236}"/>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5" name="组合 2"/>
          <p:cNvGrpSpPr>
            <a:grpSpLocks/>
          </p:cNvGrpSpPr>
          <p:nvPr/>
        </p:nvGrpSpPr>
        <p:grpSpPr bwMode="auto">
          <a:xfrm>
            <a:off x="3700463" y="598488"/>
            <a:ext cx="1743075" cy="644525"/>
            <a:chOff x="3333750" y="598488"/>
            <a:chExt cx="1743075" cy="643766"/>
          </a:xfrm>
        </p:grpSpPr>
        <p:sp>
          <p:nvSpPr>
            <p:cNvPr id="20" name="圆角矩形 19">
              <a:extLst>
                <a:ext uri="{FF2B5EF4-FFF2-40B4-BE49-F238E27FC236}"/>
              </a:extLst>
            </p:cNvPr>
            <p:cNvSpPr/>
            <p:nvPr/>
          </p:nvSpPr>
          <p:spPr>
            <a:xfrm rot="555800">
              <a:off x="4602162"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1" name="圆角矩形 20">
              <a:extLst>
                <a:ext uri="{FF2B5EF4-FFF2-40B4-BE49-F238E27FC236}"/>
              </a:extLst>
            </p:cNvPr>
            <p:cNvSpPr/>
            <p:nvPr/>
          </p:nvSpPr>
          <p:spPr>
            <a:xfrm rot="20470821">
              <a:off x="4197350" y="722167"/>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2" name="圆角矩形 21">
              <a:extLst>
                <a:ext uri="{FF2B5EF4-FFF2-40B4-BE49-F238E27FC236}"/>
              </a:extLst>
            </p:cNvPr>
            <p:cNvSpPr/>
            <p:nvPr/>
          </p:nvSpPr>
          <p:spPr>
            <a:xfrm rot="319204">
              <a:off x="3778250"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3" name="圆角矩形 22">
              <a:extLst>
                <a:ext uri="{FF2B5EF4-FFF2-40B4-BE49-F238E27FC236}"/>
              </a:extLst>
            </p:cNvPr>
            <p:cNvSpPr/>
            <p:nvPr/>
          </p:nvSpPr>
          <p:spPr>
            <a:xfrm rot="21148334">
              <a:off x="3368675"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72715" name="矩形 1"/>
            <p:cNvSpPr>
              <a:spLocks noChangeArrowheads="1"/>
            </p:cNvSpPr>
            <p:nvPr/>
          </p:nvSpPr>
          <p:spPr bwMode="auto">
            <a:xfrm>
              <a:off x="3333750" y="598488"/>
              <a:ext cx="1743075" cy="643766"/>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学后感悟</a:t>
              </a:r>
            </a:p>
          </p:txBody>
        </p:sp>
      </p:grpSp>
      <p:grpSp>
        <p:nvGrpSpPr>
          <p:cNvPr id="72706" name="组合 13"/>
          <p:cNvGrpSpPr>
            <a:grpSpLocks/>
          </p:cNvGrpSpPr>
          <p:nvPr/>
        </p:nvGrpSpPr>
        <p:grpSpPr bwMode="auto">
          <a:xfrm>
            <a:off x="28575" y="-20638"/>
            <a:ext cx="2006600" cy="522288"/>
            <a:chOff x="70" y="-63"/>
            <a:chExt cx="3160" cy="822"/>
          </a:xfrm>
        </p:grpSpPr>
        <p:sp>
          <p:nvSpPr>
            <p:cNvPr id="72708" name="文本框 6"/>
            <p:cNvSpPr txBox="1">
              <a:spLocks noChangeArrowheads="1"/>
            </p:cNvSpPr>
            <p:nvPr/>
          </p:nvSpPr>
          <p:spPr bwMode="auto">
            <a:xfrm>
              <a:off x="678" y="-63"/>
              <a:ext cx="2528" cy="822"/>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课堂小结</a:t>
              </a:r>
            </a:p>
          </p:txBody>
        </p:sp>
        <p:cxnSp>
          <p:nvCxnSpPr>
            <p:cNvPr id="16" name="直线连接符 9">
              <a:extLst>
                <a:ext uri="{FF2B5EF4-FFF2-40B4-BE49-F238E27FC236}"/>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72707" name="矩形 1"/>
          <p:cNvSpPr>
            <a:spLocks noChangeArrowheads="1"/>
          </p:cNvSpPr>
          <p:nvPr/>
        </p:nvSpPr>
        <p:spPr bwMode="auto">
          <a:xfrm>
            <a:off x="549275" y="1336675"/>
            <a:ext cx="8045450" cy="3538538"/>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    “鸢飞戾天者，望峰息心；经纶世务者，窥谷忘反。”面对富春江的奇山异水，吴均发出了这样的感叹，表达了对功名利禄的鄙弃和对官场事务的厌倦，含蓄地流露出了热爱自然的情感。然而，古代文人往往在不得志的时候才会想要避世归隐，寄情山水，如果客观条件允许，一般都希望能在世间有所作为，施展才华，因此留下了许多抒写抱负的诗文。</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extBox 4"/>
          <p:cNvSpPr txBox="1">
            <a:spLocks noChangeArrowheads="1"/>
          </p:cNvSpPr>
          <p:nvPr/>
        </p:nvSpPr>
        <p:spPr bwMode="auto">
          <a:xfrm>
            <a:off x="323850" y="1131888"/>
            <a:ext cx="8569325" cy="3733800"/>
          </a:xfrm>
          <a:prstGeom prst="rect">
            <a:avLst/>
          </a:prstGeom>
          <a:noFill/>
          <a:ln w="9525">
            <a:noFill/>
            <a:miter lim="800000"/>
            <a:headEnd/>
            <a:tailEnd/>
          </a:ln>
        </p:spPr>
        <p:txBody>
          <a:bodyPr>
            <a:spAutoFit/>
          </a:bodyPr>
          <a:lstStyle/>
          <a:p>
            <a:pPr eaLnBrk="0" hangingPunct="0">
              <a:lnSpc>
                <a:spcPct val="130000"/>
              </a:lnSpc>
              <a:buFont typeface="Arial" charset="0"/>
              <a:buNone/>
            </a:pPr>
            <a:r>
              <a:rPr lang="en-US" altLang="zh-CN" sz="2600" b="1">
                <a:latin typeface="楷体" pitchFamily="49" charset="-122"/>
                <a:ea typeface="楷体" pitchFamily="49" charset="-122"/>
              </a:rPr>
              <a:t>    </a:t>
            </a:r>
            <a:r>
              <a:rPr lang="zh-CN" altLang="zh-CN" sz="2600" b="1">
                <a:latin typeface="楷体" pitchFamily="49" charset="-122"/>
                <a:ea typeface="楷体" pitchFamily="49" charset="-122"/>
              </a:rPr>
              <a:t>文章在写景的时候</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运用了大量的骈句</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使文章读起来朗朗上口</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并且把相关联的事物并列起来描绘</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互相衬托</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相得益彰。如写山间景色的句子</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“泉水激石</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泠泠作响</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好鸟相鸣</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嘤嘤成韵。”这句话将清越的泉水击石声和欢快的鸟鸣声并列在一起</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别有一番风韵。文中多用四字句</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间以六字句</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并时而加上一些虚词</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既有词句的自然匀称</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又有疏宕谐婉的节奏</a:t>
            </a:r>
            <a:r>
              <a:rPr lang="zh-CN" altLang="en-US" sz="2600" b="1">
                <a:latin typeface="楷体" pitchFamily="49" charset="-122"/>
                <a:ea typeface="楷体" pitchFamily="49" charset="-122"/>
              </a:rPr>
              <a:t>，</a:t>
            </a:r>
            <a:r>
              <a:rPr lang="zh-CN" altLang="zh-CN" sz="2600" b="1">
                <a:latin typeface="楷体" pitchFamily="49" charset="-122"/>
                <a:ea typeface="楷体" pitchFamily="49" charset="-122"/>
              </a:rPr>
              <a:t>读来颇有韵致。</a:t>
            </a:r>
            <a:endParaRPr lang="zh-CN" altLang="en-US" sz="2600" b="1">
              <a:solidFill>
                <a:srgbClr val="0000FF"/>
              </a:solidFill>
              <a:latin typeface="楷体" pitchFamily="49" charset="-122"/>
              <a:ea typeface="楷体" pitchFamily="49" charset="-122"/>
            </a:endParaRPr>
          </a:p>
        </p:txBody>
      </p:sp>
      <p:sp>
        <p:nvSpPr>
          <p:cNvPr id="73730" name="矩形 2"/>
          <p:cNvSpPr>
            <a:spLocks noChangeArrowheads="1"/>
          </p:cNvSpPr>
          <p:nvPr/>
        </p:nvSpPr>
        <p:spPr bwMode="auto">
          <a:xfrm>
            <a:off x="520700" y="546100"/>
            <a:ext cx="4511675" cy="523875"/>
          </a:xfrm>
          <a:prstGeom prst="rect">
            <a:avLst/>
          </a:prstGeom>
          <a:noFill/>
          <a:ln w="9525">
            <a:noFill/>
            <a:miter lim="800000"/>
            <a:headEnd/>
            <a:tailEnd/>
          </a:ln>
        </p:spPr>
        <p:txBody>
          <a:bodyPr wrap="none">
            <a:spAutoFit/>
          </a:bodyPr>
          <a:lstStyle/>
          <a:p>
            <a:pPr eaLnBrk="0" hangingPunct="0">
              <a:buFont typeface="Arial" charset="0"/>
              <a:buNone/>
            </a:pPr>
            <a:r>
              <a:rPr lang="zh-CN" altLang="zh-CN" sz="2800">
                <a:solidFill>
                  <a:srgbClr val="FF0000"/>
                </a:solidFill>
                <a:latin typeface="黑体" pitchFamily="49" charset="-122"/>
                <a:ea typeface="黑体" pitchFamily="49" charset="-122"/>
              </a:rPr>
              <a:t>语言简约清新</a:t>
            </a:r>
            <a:r>
              <a:rPr lang="zh-CN" altLang="en-US" sz="2800">
                <a:solidFill>
                  <a:srgbClr val="FF0000"/>
                </a:solidFill>
                <a:latin typeface="黑体" pitchFamily="49" charset="-122"/>
                <a:ea typeface="黑体" pitchFamily="49" charset="-122"/>
              </a:rPr>
              <a:t>，</a:t>
            </a:r>
            <a:r>
              <a:rPr lang="zh-CN" altLang="zh-CN" sz="2800">
                <a:solidFill>
                  <a:srgbClr val="FF0000"/>
                </a:solidFill>
                <a:latin typeface="黑体" pitchFamily="49" charset="-122"/>
                <a:ea typeface="黑体" pitchFamily="49" charset="-122"/>
              </a:rPr>
              <a:t>多用骈句。</a:t>
            </a:r>
            <a:endParaRPr lang="en-US" altLang="zh-CN" sz="2800">
              <a:solidFill>
                <a:srgbClr val="FF0000"/>
              </a:solidFill>
              <a:latin typeface="黑体" pitchFamily="49" charset="-122"/>
              <a:ea typeface="黑体" pitchFamily="49" charset="-122"/>
            </a:endParaRPr>
          </a:p>
        </p:txBody>
      </p:sp>
      <p:grpSp>
        <p:nvGrpSpPr>
          <p:cNvPr id="73731" name="组合 8"/>
          <p:cNvGrpSpPr>
            <a:grpSpLocks/>
          </p:cNvGrpSpPr>
          <p:nvPr/>
        </p:nvGrpSpPr>
        <p:grpSpPr bwMode="auto">
          <a:xfrm>
            <a:off x="34925" y="-20638"/>
            <a:ext cx="2008188" cy="523876"/>
            <a:chOff x="70" y="-63"/>
            <a:chExt cx="3161" cy="824"/>
          </a:xfrm>
        </p:grpSpPr>
        <p:sp>
          <p:nvSpPr>
            <p:cNvPr id="73732"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写作特色</a:t>
              </a:r>
            </a:p>
          </p:txBody>
        </p:sp>
        <p:cxnSp>
          <p:nvCxnSpPr>
            <p:cNvPr id="13"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Box 6"/>
          <p:cNvSpPr txBox="1">
            <a:spLocks noChangeArrowheads="1"/>
          </p:cNvSpPr>
          <p:nvPr/>
        </p:nvSpPr>
        <p:spPr bwMode="auto">
          <a:xfrm>
            <a:off x="611188" y="1476375"/>
            <a:ext cx="576262" cy="2247900"/>
          </a:xfrm>
          <a:prstGeom prst="rect">
            <a:avLst/>
          </a:prstGeom>
          <a:noFill/>
          <a:ln w="9525">
            <a:noFill/>
            <a:miter lim="800000"/>
            <a:headEnd/>
            <a:tailEnd/>
          </a:ln>
        </p:spPr>
        <p:txBody>
          <a:bodyPr>
            <a:spAutoFit/>
          </a:bodyPr>
          <a:lstStyle/>
          <a:p>
            <a:pPr>
              <a:buFont typeface="Arial" charset="0"/>
              <a:buNone/>
            </a:pPr>
            <a:r>
              <a:rPr lang="zh-CN" altLang="en-US" sz="2800">
                <a:solidFill>
                  <a:srgbClr val="FF0000"/>
                </a:solidFill>
                <a:latin typeface="黑体" pitchFamily="49" charset="-122"/>
                <a:ea typeface="黑体" pitchFamily="49" charset="-122"/>
              </a:rPr>
              <a:t>与朱元思书</a:t>
            </a:r>
          </a:p>
        </p:txBody>
      </p:sp>
      <p:sp>
        <p:nvSpPr>
          <p:cNvPr id="8" name="左大括号 7">
            <a:extLst>
              <a:ext uri="{FF2B5EF4-FFF2-40B4-BE49-F238E27FC236}"/>
            </a:extLst>
          </p:cNvPr>
          <p:cNvSpPr/>
          <p:nvPr/>
        </p:nvSpPr>
        <p:spPr>
          <a:xfrm>
            <a:off x="1331913" y="1203325"/>
            <a:ext cx="360362" cy="2663825"/>
          </a:xfrm>
          <a:prstGeom prst="leftBrace">
            <a:avLst>
              <a:gd name="adj1" fmla="val 85495"/>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 typeface="Arial" panose="020B0604020202020204" pitchFamily="34" charset="0"/>
              <a:buNone/>
              <a:defRPr/>
            </a:pPr>
            <a:endParaRPr lang="zh-CN" altLang="en-US" sz="2800"/>
          </a:p>
        </p:txBody>
      </p:sp>
      <p:sp>
        <p:nvSpPr>
          <p:cNvPr id="74755" name="TextBox 8"/>
          <p:cNvSpPr txBox="1">
            <a:spLocks noChangeArrowheads="1"/>
          </p:cNvSpPr>
          <p:nvPr/>
        </p:nvSpPr>
        <p:spPr bwMode="auto">
          <a:xfrm>
            <a:off x="2843213" y="3228975"/>
            <a:ext cx="1008062" cy="522288"/>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奇山</a:t>
            </a:r>
          </a:p>
        </p:txBody>
      </p:sp>
      <p:sp>
        <p:nvSpPr>
          <p:cNvPr id="74756" name="TextBox 9"/>
          <p:cNvSpPr txBox="1">
            <a:spLocks noChangeArrowheads="1"/>
          </p:cNvSpPr>
          <p:nvPr/>
        </p:nvSpPr>
        <p:spPr bwMode="auto">
          <a:xfrm>
            <a:off x="2843213" y="2581275"/>
            <a:ext cx="1584325" cy="523875"/>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异水</a:t>
            </a:r>
          </a:p>
        </p:txBody>
      </p:sp>
      <p:sp>
        <p:nvSpPr>
          <p:cNvPr id="17" name="左大括号 16">
            <a:extLst>
              <a:ext uri="{FF2B5EF4-FFF2-40B4-BE49-F238E27FC236}"/>
            </a:extLst>
          </p:cNvPr>
          <p:cNvSpPr/>
          <p:nvPr/>
        </p:nvSpPr>
        <p:spPr>
          <a:xfrm rot="10800000">
            <a:off x="6445250" y="1203325"/>
            <a:ext cx="358775" cy="2665413"/>
          </a:xfrm>
          <a:prstGeom prst="leftBrace">
            <a:avLst>
              <a:gd name="adj1" fmla="val 85495"/>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 typeface="Arial" panose="020B0604020202020204" pitchFamily="34" charset="0"/>
              <a:buNone/>
              <a:defRPr/>
            </a:pPr>
            <a:endParaRPr lang="zh-CN" altLang="en-US" sz="2800" b="1"/>
          </a:p>
        </p:txBody>
      </p:sp>
      <p:sp>
        <p:nvSpPr>
          <p:cNvPr id="74758" name="TextBox 17"/>
          <p:cNvSpPr txBox="1">
            <a:spLocks noChangeArrowheads="1"/>
          </p:cNvSpPr>
          <p:nvPr/>
        </p:nvSpPr>
        <p:spPr bwMode="auto">
          <a:xfrm>
            <a:off x="6875463" y="2068513"/>
            <a:ext cx="1730375" cy="954087"/>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寄情山水</a:t>
            </a:r>
            <a:endParaRPr lang="en-US" altLang="zh-CN" sz="2800" b="1">
              <a:latin typeface="楷体" pitchFamily="49" charset="-122"/>
              <a:ea typeface="楷体" pitchFamily="49" charset="-122"/>
            </a:endParaRPr>
          </a:p>
          <a:p>
            <a:pPr>
              <a:buFont typeface="Arial" charset="0"/>
              <a:buNone/>
            </a:pPr>
            <a:r>
              <a:rPr lang="zh-CN" altLang="en-US" sz="2800" b="1">
                <a:latin typeface="楷体" pitchFamily="49" charset="-122"/>
                <a:ea typeface="楷体" pitchFamily="49" charset="-122"/>
              </a:rPr>
              <a:t>意欲归隐</a:t>
            </a:r>
          </a:p>
        </p:txBody>
      </p:sp>
      <p:grpSp>
        <p:nvGrpSpPr>
          <p:cNvPr id="74759" name="组合 35"/>
          <p:cNvGrpSpPr>
            <a:grpSpLocks/>
          </p:cNvGrpSpPr>
          <p:nvPr/>
        </p:nvGrpSpPr>
        <p:grpSpPr bwMode="auto">
          <a:xfrm>
            <a:off x="44450" y="-20638"/>
            <a:ext cx="2006600" cy="523876"/>
            <a:chOff x="70" y="-63"/>
            <a:chExt cx="3161" cy="824"/>
          </a:xfrm>
        </p:grpSpPr>
        <p:sp>
          <p:nvSpPr>
            <p:cNvPr id="7476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板书设计</a:t>
              </a:r>
            </a:p>
          </p:txBody>
        </p:sp>
        <p:cxnSp>
          <p:nvCxnSpPr>
            <p:cNvPr id="21"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74760" name="TextBox 9"/>
          <p:cNvSpPr txBox="1">
            <a:spLocks noChangeArrowheads="1"/>
          </p:cNvSpPr>
          <p:nvPr/>
        </p:nvSpPr>
        <p:spPr bwMode="auto">
          <a:xfrm>
            <a:off x="1692275" y="1214438"/>
            <a:ext cx="1008063"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0000FF"/>
                </a:solidFill>
                <a:latin typeface="楷体" pitchFamily="49" charset="-122"/>
                <a:ea typeface="楷体" pitchFamily="49" charset="-122"/>
              </a:rPr>
              <a:t>总写</a:t>
            </a:r>
          </a:p>
        </p:txBody>
      </p:sp>
      <p:sp>
        <p:nvSpPr>
          <p:cNvPr id="74761" name="TextBox 9"/>
          <p:cNvSpPr txBox="1">
            <a:spLocks noChangeArrowheads="1"/>
          </p:cNvSpPr>
          <p:nvPr/>
        </p:nvSpPr>
        <p:spPr bwMode="auto">
          <a:xfrm>
            <a:off x="1692275" y="2947988"/>
            <a:ext cx="1008063"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0000FF"/>
                </a:solidFill>
                <a:latin typeface="楷体" pitchFamily="49" charset="-122"/>
                <a:ea typeface="楷体" pitchFamily="49" charset="-122"/>
              </a:rPr>
              <a:t>分述</a:t>
            </a:r>
          </a:p>
        </p:txBody>
      </p:sp>
      <p:sp>
        <p:nvSpPr>
          <p:cNvPr id="74762" name="TextBox 9"/>
          <p:cNvSpPr txBox="1">
            <a:spLocks noChangeArrowheads="1"/>
          </p:cNvSpPr>
          <p:nvPr/>
        </p:nvSpPr>
        <p:spPr bwMode="auto">
          <a:xfrm>
            <a:off x="2906713" y="1217613"/>
            <a:ext cx="3600450" cy="523875"/>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奇山异水，天下独绝</a:t>
            </a:r>
          </a:p>
        </p:txBody>
      </p:sp>
      <p:sp>
        <p:nvSpPr>
          <p:cNvPr id="26" name="左大括号 25">
            <a:extLst>
              <a:ext uri="{FF2B5EF4-FFF2-40B4-BE49-F238E27FC236}"/>
            </a:extLst>
          </p:cNvPr>
          <p:cNvSpPr/>
          <p:nvPr/>
        </p:nvSpPr>
        <p:spPr>
          <a:xfrm>
            <a:off x="2546350" y="2790825"/>
            <a:ext cx="360363" cy="879475"/>
          </a:xfrm>
          <a:prstGeom prst="leftBrace">
            <a:avLst>
              <a:gd name="adj1" fmla="val 85495"/>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 typeface="Arial" panose="020B0604020202020204" pitchFamily="34" charset="0"/>
              <a:buNone/>
              <a:defRPr/>
            </a:pPr>
            <a:endParaRPr lang="zh-CN" altLang="en-US" sz="2800"/>
          </a:p>
        </p:txBody>
      </p:sp>
      <p:sp>
        <p:nvSpPr>
          <p:cNvPr id="27" name="右箭头 26">
            <a:extLst>
              <a:ext uri="{FF2B5EF4-FFF2-40B4-BE49-F238E27FC236}"/>
            </a:extLst>
          </p:cNvPr>
          <p:cNvSpPr/>
          <p:nvPr/>
        </p:nvSpPr>
        <p:spPr>
          <a:xfrm>
            <a:off x="2536825" y="1376363"/>
            <a:ext cx="460375" cy="215900"/>
          </a:xfrm>
          <a:prstGeom prst="rightArrow">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lang="zh-CN" altLang="en-US"/>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a:spLocks noChangeArrowheads="1"/>
          </p:cNvSpPr>
          <p:nvPr/>
        </p:nvSpPr>
        <p:spPr bwMode="auto">
          <a:xfrm>
            <a:off x="7021513" y="752475"/>
            <a:ext cx="719137" cy="523875"/>
          </a:xfrm>
          <a:prstGeom prst="rect">
            <a:avLst/>
          </a:prstGeom>
          <a:noFill/>
          <a:ln w="9525">
            <a:noFill/>
            <a:miter lim="800000"/>
            <a:headEnd/>
            <a:tailEnd/>
          </a:ln>
        </p:spPr>
        <p:txBody>
          <a:bodyPr>
            <a:spAutoFit/>
          </a:bodyPr>
          <a:lstStyle/>
          <a:p>
            <a:pPr>
              <a:buFont typeface="Arial" charset="0"/>
              <a:buNone/>
            </a:pPr>
            <a:r>
              <a:rPr lang="en-US" altLang="zh-CN" sz="2800">
                <a:solidFill>
                  <a:srgbClr val="FF0000"/>
                </a:solidFill>
              </a:rPr>
              <a:t>C</a:t>
            </a:r>
            <a:endParaRPr lang="zh-CN" altLang="en-US" sz="2800">
              <a:solidFill>
                <a:srgbClr val="FF0000"/>
              </a:solidFill>
            </a:endParaRPr>
          </a:p>
        </p:txBody>
      </p:sp>
      <p:grpSp>
        <p:nvGrpSpPr>
          <p:cNvPr id="76802" name="组合 15"/>
          <p:cNvGrpSpPr>
            <a:grpSpLocks/>
          </p:cNvGrpSpPr>
          <p:nvPr/>
        </p:nvGrpSpPr>
        <p:grpSpPr bwMode="auto">
          <a:xfrm>
            <a:off x="34925" y="-20638"/>
            <a:ext cx="2008188" cy="523876"/>
            <a:chOff x="70" y="-63"/>
            <a:chExt cx="3161" cy="824"/>
          </a:xfrm>
        </p:grpSpPr>
        <p:sp>
          <p:nvSpPr>
            <p:cNvPr id="7680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课堂检测</a:t>
              </a:r>
            </a:p>
          </p:txBody>
        </p:sp>
        <p:cxnSp>
          <p:nvCxnSpPr>
            <p:cNvPr id="14"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76803" name="矩形 2"/>
          <p:cNvSpPr>
            <a:spLocks noChangeArrowheads="1"/>
          </p:cNvSpPr>
          <p:nvPr/>
        </p:nvSpPr>
        <p:spPr bwMode="auto">
          <a:xfrm>
            <a:off x="468313" y="742950"/>
            <a:ext cx="8245475" cy="523875"/>
          </a:xfrm>
          <a:prstGeom prst="rect">
            <a:avLst/>
          </a:prstGeom>
          <a:noFill/>
          <a:ln w="9525">
            <a:noFill/>
            <a:miter lim="800000"/>
            <a:headEnd/>
            <a:tailEnd/>
          </a:ln>
        </p:spPr>
        <p:txBody>
          <a:bodyPr>
            <a:spAutoFit/>
          </a:bodyPr>
          <a:lstStyle/>
          <a:p>
            <a:pPr>
              <a:buFont typeface="Arial" charset="0"/>
              <a:buNone/>
            </a:pPr>
            <a:r>
              <a:rPr lang="en-US" altLang="zh-CN" sz="2800" b="1">
                <a:latin typeface="宋体" charset="-122"/>
              </a:rPr>
              <a:t>1.</a:t>
            </a:r>
            <a:r>
              <a:rPr lang="zh-CN" altLang="en-US" sz="2800" b="1"/>
              <a:t>下列句中画线字的意思相同的一项是（     ）</a:t>
            </a:r>
          </a:p>
        </p:txBody>
      </p:sp>
      <p:sp>
        <p:nvSpPr>
          <p:cNvPr id="76804" name="矩形 4"/>
          <p:cNvSpPr>
            <a:spLocks noChangeArrowheads="1"/>
          </p:cNvSpPr>
          <p:nvPr/>
        </p:nvSpPr>
        <p:spPr bwMode="auto">
          <a:xfrm>
            <a:off x="684213" y="1492250"/>
            <a:ext cx="7775575" cy="2676525"/>
          </a:xfrm>
          <a:prstGeom prst="rect">
            <a:avLst/>
          </a:prstGeom>
          <a:noFill/>
          <a:ln w="9525">
            <a:noFill/>
            <a:miter lim="800000"/>
            <a:headEnd/>
            <a:tailEnd/>
          </a:ln>
        </p:spPr>
        <p:txBody>
          <a:bodyPr>
            <a:spAutoFit/>
          </a:bodyPr>
          <a:lstStyle/>
          <a:p>
            <a:pPr>
              <a:lnSpc>
                <a:spcPct val="150000"/>
              </a:lnSpc>
              <a:buFont typeface="Arial" charset="0"/>
              <a:buNone/>
            </a:pPr>
            <a:r>
              <a:rPr lang="en-US" altLang="zh-CN" sz="2800" b="1">
                <a:latin typeface="楷体" pitchFamily="49" charset="-122"/>
                <a:ea typeface="楷体" pitchFamily="49" charset="-122"/>
              </a:rPr>
              <a:t>A.</a:t>
            </a:r>
            <a:r>
              <a:rPr lang="zh-CN" altLang="en-US" sz="2800" b="1">
                <a:latin typeface="楷体" pitchFamily="49" charset="-122"/>
                <a:ea typeface="楷体" pitchFamily="49" charset="-122"/>
              </a:rPr>
              <a:t>奇山异水，天下独</a:t>
            </a:r>
            <a:r>
              <a:rPr lang="zh-CN" altLang="en-US" sz="2800" b="1" u="sng">
                <a:latin typeface="楷体" pitchFamily="49" charset="-122"/>
                <a:ea typeface="楷体" pitchFamily="49" charset="-122"/>
              </a:rPr>
              <a:t>绝</a:t>
            </a:r>
            <a:r>
              <a:rPr lang="zh-CN" altLang="en-US" sz="2800" b="1">
                <a:latin typeface="楷体" pitchFamily="49" charset="-122"/>
                <a:ea typeface="楷体" pitchFamily="49" charset="-122"/>
              </a:rPr>
              <a:t>　 猿则百叫无</a:t>
            </a:r>
            <a:r>
              <a:rPr lang="zh-CN" altLang="en-US" sz="2800" b="1" u="sng">
                <a:latin typeface="楷体" pitchFamily="49" charset="-122"/>
                <a:ea typeface="楷体" pitchFamily="49" charset="-122"/>
              </a:rPr>
              <a:t>绝</a:t>
            </a:r>
          </a:p>
          <a:p>
            <a:pPr>
              <a:lnSpc>
                <a:spcPct val="150000"/>
              </a:lnSpc>
              <a:buFont typeface="Arial" charset="0"/>
              <a:buNone/>
            </a:pPr>
            <a:r>
              <a:rPr lang="en-US" altLang="zh-CN" sz="2800" b="1">
                <a:latin typeface="楷体" pitchFamily="49" charset="-122"/>
                <a:ea typeface="楷体" pitchFamily="49" charset="-122"/>
              </a:rPr>
              <a:t>B.</a:t>
            </a:r>
            <a:r>
              <a:rPr lang="zh-CN" altLang="en-US" sz="2800" b="1">
                <a:latin typeface="楷体" pitchFamily="49" charset="-122"/>
                <a:ea typeface="楷体" pitchFamily="49" charset="-122"/>
              </a:rPr>
              <a:t>负势竞</a:t>
            </a:r>
            <a:r>
              <a:rPr lang="zh-CN" altLang="en-US" sz="2800" b="1" u="sng">
                <a:latin typeface="楷体" pitchFamily="49" charset="-122"/>
                <a:ea typeface="楷体" pitchFamily="49" charset="-122"/>
              </a:rPr>
              <a:t>上</a:t>
            </a:r>
            <a:r>
              <a:rPr lang="zh-CN" altLang="en-US" sz="2800" b="1">
                <a:latin typeface="楷体" pitchFamily="49" charset="-122"/>
                <a:ea typeface="楷体" pitchFamily="49" charset="-122"/>
              </a:rPr>
              <a:t>，互相轩邈　 横柯</a:t>
            </a:r>
            <a:r>
              <a:rPr lang="zh-CN" altLang="en-US" sz="2800" b="1" u="sng">
                <a:latin typeface="楷体" pitchFamily="49" charset="-122"/>
                <a:ea typeface="楷体" pitchFamily="49" charset="-122"/>
              </a:rPr>
              <a:t>上</a:t>
            </a:r>
            <a:r>
              <a:rPr lang="zh-CN" altLang="en-US" sz="2800" b="1">
                <a:latin typeface="楷体" pitchFamily="49" charset="-122"/>
                <a:ea typeface="楷体" pitchFamily="49" charset="-122"/>
              </a:rPr>
              <a:t>蔽，在昼犹昏</a:t>
            </a:r>
            <a:endParaRPr lang="en-US" altLang="zh-CN" sz="2800" b="1">
              <a:latin typeface="楷体" pitchFamily="49" charset="-122"/>
              <a:ea typeface="楷体" pitchFamily="49" charset="-122"/>
            </a:endParaRPr>
          </a:p>
          <a:p>
            <a:pPr>
              <a:lnSpc>
                <a:spcPct val="150000"/>
              </a:lnSpc>
              <a:buFont typeface="Arial" charset="0"/>
              <a:buNone/>
            </a:pPr>
            <a:r>
              <a:rPr lang="en-US" altLang="zh-CN" sz="2800" b="1">
                <a:latin typeface="楷体" pitchFamily="49" charset="-122"/>
                <a:ea typeface="楷体" pitchFamily="49" charset="-122"/>
              </a:rPr>
              <a:t>C.</a:t>
            </a:r>
            <a:r>
              <a:rPr lang="zh-CN" altLang="en-US" sz="2800" b="1">
                <a:latin typeface="楷体" pitchFamily="49" charset="-122"/>
                <a:ea typeface="楷体" pitchFamily="49" charset="-122"/>
              </a:rPr>
              <a:t>负势竞上，互</a:t>
            </a:r>
            <a:r>
              <a:rPr lang="zh-CN" altLang="en-US" sz="2800" b="1" u="sng">
                <a:latin typeface="楷体" pitchFamily="49" charset="-122"/>
                <a:ea typeface="楷体" pitchFamily="49" charset="-122"/>
              </a:rPr>
              <a:t>相</a:t>
            </a:r>
            <a:r>
              <a:rPr lang="zh-CN" altLang="en-US" sz="2800" b="1">
                <a:latin typeface="楷体" pitchFamily="49" charset="-122"/>
                <a:ea typeface="楷体" pitchFamily="49" charset="-122"/>
              </a:rPr>
              <a:t>轩邈　 好鸟</a:t>
            </a:r>
            <a:r>
              <a:rPr lang="zh-CN" altLang="en-US" sz="2800" b="1" u="sng">
                <a:latin typeface="楷体" pitchFamily="49" charset="-122"/>
                <a:ea typeface="楷体" pitchFamily="49" charset="-122"/>
              </a:rPr>
              <a:t>相</a:t>
            </a:r>
            <a:r>
              <a:rPr lang="zh-CN" altLang="en-US" sz="2800" b="1">
                <a:latin typeface="楷体" pitchFamily="49" charset="-122"/>
                <a:ea typeface="楷体" pitchFamily="49" charset="-122"/>
              </a:rPr>
              <a:t>鸣，嘤嘤成韵</a:t>
            </a:r>
            <a:br>
              <a:rPr lang="zh-CN" altLang="en-US" sz="2800" b="1">
                <a:latin typeface="楷体" pitchFamily="49" charset="-122"/>
                <a:ea typeface="楷体" pitchFamily="49" charset="-122"/>
              </a:rPr>
            </a:br>
            <a:r>
              <a:rPr lang="en-US" altLang="zh-CN" sz="2800" b="1">
                <a:latin typeface="楷体" pitchFamily="49" charset="-122"/>
                <a:ea typeface="楷体" pitchFamily="49" charset="-122"/>
              </a:rPr>
              <a:t>D.</a:t>
            </a:r>
            <a:r>
              <a:rPr lang="zh-CN" altLang="en-US" sz="2800" b="1">
                <a:latin typeface="楷体" pitchFamily="49" charset="-122"/>
                <a:ea typeface="楷体" pitchFamily="49" charset="-122"/>
              </a:rPr>
              <a:t>水皆缥碧，千丈</a:t>
            </a:r>
            <a:r>
              <a:rPr lang="zh-CN" altLang="en-US" sz="2800" b="1" u="sng">
                <a:latin typeface="楷体" pitchFamily="49" charset="-122"/>
                <a:ea typeface="楷体" pitchFamily="49" charset="-122"/>
              </a:rPr>
              <a:t>见</a:t>
            </a:r>
            <a:r>
              <a:rPr lang="zh-CN" altLang="en-US" sz="2800" b="1">
                <a:latin typeface="楷体" pitchFamily="49" charset="-122"/>
                <a:ea typeface="楷体" pitchFamily="49" charset="-122"/>
              </a:rPr>
              <a:t>底　 疏条交映，有时</a:t>
            </a:r>
            <a:r>
              <a:rPr lang="zh-CN" altLang="en-US" sz="2800" b="1" u="sng">
                <a:latin typeface="楷体" pitchFamily="49" charset="-122"/>
                <a:ea typeface="楷体" pitchFamily="49" charset="-122"/>
              </a:rPr>
              <a:t>见</a:t>
            </a:r>
            <a:r>
              <a:rPr lang="zh-CN" altLang="en-US" sz="2800" b="1">
                <a:latin typeface="楷体" pitchFamily="49" charset="-122"/>
                <a:ea typeface="楷体" pitchFamily="49" charset="-122"/>
              </a:rPr>
              <a:t>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矩形 9"/>
          <p:cNvSpPr>
            <a:spLocks noChangeArrowheads="1"/>
          </p:cNvSpPr>
          <p:nvPr/>
        </p:nvSpPr>
        <p:spPr bwMode="auto">
          <a:xfrm>
            <a:off x="611188" y="1211263"/>
            <a:ext cx="8064500" cy="3538537"/>
          </a:xfrm>
          <a:prstGeom prst="rect">
            <a:avLst/>
          </a:prstGeom>
          <a:noFill/>
          <a:ln w="9525">
            <a:noFill/>
            <a:miter lim="800000"/>
            <a:headEnd/>
            <a:tailEnd/>
          </a:ln>
        </p:spPr>
        <p:txBody>
          <a:bodyPr>
            <a:spAutoFit/>
          </a:bodyPr>
          <a:lstStyle/>
          <a:p>
            <a:pPr>
              <a:buFont typeface="Arial" charset="0"/>
              <a:buNone/>
            </a:pPr>
            <a:r>
              <a:rPr lang="en-US" altLang="zh-CN" sz="2800" b="1">
                <a:latin typeface="楷体" pitchFamily="49" charset="-122"/>
                <a:ea typeface="楷体" pitchFamily="49" charset="-122"/>
              </a:rPr>
              <a:t>A.“</a:t>
            </a:r>
            <a:r>
              <a:rPr lang="zh-CN" altLang="zh-CN" sz="2800" b="1">
                <a:latin typeface="楷体" pitchFamily="49" charset="-122"/>
                <a:ea typeface="楷体" pitchFamily="49" charset="-122"/>
              </a:rPr>
              <a:t>与朱元思书</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中的</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书</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是作者写的</a:t>
            </a:r>
            <a:r>
              <a:rPr lang="zh-CN" altLang="en-US" sz="2800" b="1">
                <a:latin typeface="楷体" pitchFamily="49" charset="-122"/>
                <a:ea typeface="楷体" pitchFamily="49" charset="-122"/>
              </a:rPr>
              <a:t>书。</a:t>
            </a:r>
            <a:r>
              <a:rPr lang="en-US" altLang="zh-CN" sz="2800" b="1">
                <a:latin typeface="楷体" pitchFamily="49" charset="-122"/>
                <a:ea typeface="楷体" pitchFamily="49" charset="-122"/>
              </a:rPr>
              <a:t/>
            </a:r>
            <a:br>
              <a:rPr lang="en-US" altLang="zh-CN" sz="2800" b="1">
                <a:latin typeface="楷体" pitchFamily="49" charset="-122"/>
                <a:ea typeface="楷体" pitchFamily="49" charset="-122"/>
              </a:rPr>
            </a:br>
            <a:r>
              <a:rPr lang="en-US" altLang="zh-CN" sz="2800" b="1">
                <a:latin typeface="楷体" pitchFamily="49" charset="-122"/>
                <a:ea typeface="楷体" pitchFamily="49" charset="-122"/>
              </a:rPr>
              <a:t>B.</a:t>
            </a:r>
            <a:r>
              <a:rPr lang="zh-CN" altLang="zh-CN" sz="2800" b="1">
                <a:latin typeface="楷体" pitchFamily="49" charset="-122"/>
                <a:ea typeface="楷体" pitchFamily="49" charset="-122"/>
              </a:rPr>
              <a:t>从结构上看</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本文为总分结构</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第一段总写富春江山水的特点</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然后分别具体描绘异水和</a:t>
            </a:r>
            <a:r>
              <a:rPr lang="zh-CN" altLang="en-US" sz="2800" b="1">
                <a:latin typeface="楷体" pitchFamily="49" charset="-122"/>
                <a:ea typeface="楷体" pitchFamily="49" charset="-122"/>
              </a:rPr>
              <a:t>奇山。</a:t>
            </a:r>
            <a:r>
              <a:rPr lang="en-US" altLang="zh-CN" sz="2800" b="1">
                <a:latin typeface="楷体" pitchFamily="49" charset="-122"/>
                <a:ea typeface="楷体" pitchFamily="49" charset="-122"/>
              </a:rPr>
              <a:t/>
            </a:r>
            <a:br>
              <a:rPr lang="en-US" altLang="zh-CN" sz="2800" b="1">
                <a:latin typeface="楷体" pitchFamily="49" charset="-122"/>
                <a:ea typeface="楷体" pitchFamily="49" charset="-122"/>
              </a:rPr>
            </a:br>
            <a:r>
              <a:rPr lang="en-US" altLang="zh-CN" sz="2800" b="1">
                <a:latin typeface="楷体" pitchFamily="49" charset="-122"/>
                <a:ea typeface="楷体" pitchFamily="49" charset="-122"/>
              </a:rPr>
              <a:t>C.</a:t>
            </a:r>
            <a:r>
              <a:rPr lang="zh-CN" altLang="zh-CN" sz="2800" b="1">
                <a:latin typeface="楷体" pitchFamily="49" charset="-122"/>
                <a:ea typeface="楷体" pitchFamily="49" charset="-122"/>
              </a:rPr>
              <a:t>作者在表现山奇时</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一写山高</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二写谷深</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三写林</a:t>
            </a:r>
            <a:r>
              <a:rPr lang="zh-CN" altLang="en-US" sz="2800" b="1">
                <a:latin typeface="楷体" pitchFamily="49" charset="-122"/>
                <a:ea typeface="楷体" pitchFamily="49" charset="-122"/>
              </a:rPr>
              <a:t>密。</a:t>
            </a:r>
            <a:r>
              <a:rPr lang="en-US" altLang="zh-CN" sz="2800" b="1">
                <a:latin typeface="楷体" pitchFamily="49" charset="-122"/>
                <a:ea typeface="楷体" pitchFamily="49" charset="-122"/>
              </a:rPr>
              <a:t/>
            </a:r>
            <a:br>
              <a:rPr lang="en-US" altLang="zh-CN" sz="2800" b="1">
                <a:latin typeface="楷体" pitchFamily="49" charset="-122"/>
                <a:ea typeface="楷体" pitchFamily="49" charset="-122"/>
              </a:rPr>
            </a:br>
            <a:r>
              <a:rPr lang="en-US" altLang="zh-CN" sz="2800" b="1">
                <a:latin typeface="楷体" pitchFamily="49" charset="-122"/>
                <a:ea typeface="楷体" pitchFamily="49" charset="-122"/>
              </a:rPr>
              <a:t>D.“</a:t>
            </a:r>
            <a:r>
              <a:rPr lang="zh-CN" altLang="zh-CN" sz="2800" b="1">
                <a:latin typeface="楷体" pitchFamily="49" charset="-122"/>
                <a:ea typeface="楷体" pitchFamily="49" charset="-122"/>
              </a:rPr>
              <a:t>鸢飞戾天者</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窥谷忘反</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一句流露出作者厌恶官场</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超脱尘世的清高思想</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同时又反衬出大自然的诱人魅力</a:t>
            </a:r>
            <a:r>
              <a:rPr lang="en-US" altLang="zh-CN" sz="2800" b="1">
                <a:latin typeface="楷体" pitchFamily="49" charset="-122"/>
                <a:ea typeface="楷体" pitchFamily="49" charset="-122"/>
              </a:rPr>
              <a:t>。</a:t>
            </a:r>
            <a:endParaRPr lang="zh-CN" altLang="zh-CN" sz="2800" b="1">
              <a:latin typeface="楷体" pitchFamily="49" charset="-122"/>
              <a:ea typeface="楷体" pitchFamily="49" charset="-122"/>
            </a:endParaRPr>
          </a:p>
        </p:txBody>
      </p:sp>
      <p:sp>
        <p:nvSpPr>
          <p:cNvPr id="13" name="TextBox 12"/>
          <p:cNvSpPr txBox="1">
            <a:spLocks noChangeArrowheads="1"/>
          </p:cNvSpPr>
          <p:nvPr/>
        </p:nvSpPr>
        <p:spPr bwMode="auto">
          <a:xfrm>
            <a:off x="5435600" y="627063"/>
            <a:ext cx="720725" cy="522287"/>
          </a:xfrm>
          <a:prstGeom prst="rect">
            <a:avLst/>
          </a:prstGeom>
          <a:noFill/>
          <a:ln w="9525">
            <a:noFill/>
            <a:miter lim="800000"/>
            <a:headEnd/>
            <a:tailEnd/>
          </a:ln>
        </p:spPr>
        <p:txBody>
          <a:bodyPr>
            <a:spAutoFit/>
          </a:bodyPr>
          <a:lstStyle/>
          <a:p>
            <a:pPr>
              <a:buFont typeface="Arial" charset="0"/>
              <a:buNone/>
            </a:pPr>
            <a:r>
              <a:rPr lang="en-US" altLang="zh-CN" sz="2800">
                <a:solidFill>
                  <a:srgbClr val="FF0000"/>
                </a:solidFill>
              </a:rPr>
              <a:t>A</a:t>
            </a:r>
            <a:endParaRPr lang="zh-CN" altLang="en-US" sz="2800">
              <a:solidFill>
                <a:srgbClr val="FF0000"/>
              </a:solidFill>
            </a:endParaRPr>
          </a:p>
        </p:txBody>
      </p:sp>
      <p:grpSp>
        <p:nvGrpSpPr>
          <p:cNvPr id="77827" name="组合 15"/>
          <p:cNvGrpSpPr>
            <a:grpSpLocks/>
          </p:cNvGrpSpPr>
          <p:nvPr/>
        </p:nvGrpSpPr>
        <p:grpSpPr bwMode="auto">
          <a:xfrm>
            <a:off x="34925" y="-20638"/>
            <a:ext cx="2008188" cy="523876"/>
            <a:chOff x="70" y="-63"/>
            <a:chExt cx="3161" cy="824"/>
          </a:xfrm>
        </p:grpSpPr>
        <p:sp>
          <p:nvSpPr>
            <p:cNvPr id="7782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课堂检测</a:t>
              </a:r>
            </a:p>
          </p:txBody>
        </p:sp>
        <p:cxnSp>
          <p:nvCxnSpPr>
            <p:cNvPr id="14"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77828" name="矩形 1"/>
          <p:cNvSpPr>
            <a:spLocks noChangeArrowheads="1"/>
          </p:cNvSpPr>
          <p:nvPr/>
        </p:nvSpPr>
        <p:spPr bwMode="auto">
          <a:xfrm>
            <a:off x="539750" y="608013"/>
            <a:ext cx="5956300" cy="523875"/>
          </a:xfrm>
          <a:prstGeom prst="rect">
            <a:avLst/>
          </a:prstGeom>
          <a:noFill/>
          <a:ln w="9525">
            <a:noFill/>
            <a:miter lim="800000"/>
            <a:headEnd/>
            <a:tailEnd/>
          </a:ln>
        </p:spPr>
        <p:txBody>
          <a:bodyPr wrap="none">
            <a:spAutoFit/>
          </a:bodyPr>
          <a:lstStyle/>
          <a:p>
            <a:pPr>
              <a:buFont typeface="Arial" charset="0"/>
              <a:buNone/>
            </a:pPr>
            <a:r>
              <a:rPr lang="en-US" altLang="zh-CN" sz="2800" b="1">
                <a:latin typeface="宋体" charset="-122"/>
              </a:rPr>
              <a:t>2.</a:t>
            </a:r>
            <a:r>
              <a:rPr lang="zh-CN" altLang="en-US" sz="2800" b="1">
                <a:latin typeface="宋体" charset="-122"/>
              </a:rPr>
              <a:t>下列说法有错误的一项是（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矩形 12"/>
          <p:cNvSpPr>
            <a:spLocks noChangeArrowheads="1"/>
          </p:cNvSpPr>
          <p:nvPr/>
        </p:nvSpPr>
        <p:spPr bwMode="auto">
          <a:xfrm>
            <a:off x="900113" y="1049338"/>
            <a:ext cx="7343775" cy="3538537"/>
          </a:xfrm>
          <a:prstGeom prst="rect">
            <a:avLst/>
          </a:prstGeom>
          <a:noFill/>
          <a:ln w="9525">
            <a:noFill/>
            <a:miter lim="800000"/>
            <a:headEnd/>
            <a:tailEnd/>
          </a:ln>
        </p:spPr>
        <p:txBody>
          <a:bodyPr>
            <a:spAutoFit/>
          </a:bodyPr>
          <a:lstStyle/>
          <a:p>
            <a:pPr>
              <a:lnSpc>
                <a:spcPct val="200000"/>
              </a:lnSpc>
              <a:buFont typeface="Arial" charset="0"/>
              <a:buNone/>
            </a:pPr>
            <a:r>
              <a:rPr lang="en-US" altLang="zh-CN" sz="2800" b="1">
                <a:latin typeface="楷体" pitchFamily="49" charset="-122"/>
                <a:ea typeface="楷体" pitchFamily="49" charset="-122"/>
              </a:rPr>
              <a:t>A.</a:t>
            </a:r>
            <a:r>
              <a:rPr lang="zh-CN" altLang="zh-CN" sz="2800" b="1">
                <a:latin typeface="楷体" pitchFamily="49" charset="-122"/>
                <a:ea typeface="楷体" pitchFamily="49" charset="-122"/>
              </a:rPr>
              <a:t>风烟</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俱净</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天山</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共色</a:t>
            </a:r>
            <a:r>
              <a:rPr lang="en-US" altLang="zh-CN" sz="2800" b="1">
                <a:latin typeface="楷体" pitchFamily="49" charset="-122"/>
                <a:ea typeface="楷体" pitchFamily="49" charset="-122"/>
              </a:rPr>
              <a:t>。             </a:t>
            </a:r>
          </a:p>
          <a:p>
            <a:pPr>
              <a:lnSpc>
                <a:spcPct val="200000"/>
              </a:lnSpc>
              <a:buFont typeface="Arial" charset="0"/>
              <a:buNone/>
            </a:pPr>
            <a:r>
              <a:rPr lang="en-US" altLang="zh-CN" sz="2800" b="1">
                <a:latin typeface="楷体" pitchFamily="49" charset="-122"/>
                <a:ea typeface="楷体" pitchFamily="49" charset="-122"/>
              </a:rPr>
              <a:t>B.</a:t>
            </a:r>
            <a:r>
              <a:rPr lang="zh-CN" altLang="zh-CN" sz="2800" b="1">
                <a:latin typeface="楷体" pitchFamily="49" charset="-122"/>
                <a:ea typeface="楷体" pitchFamily="49" charset="-122"/>
              </a:rPr>
              <a:t>自富阳</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至桐庐</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一百许里</a:t>
            </a:r>
            <a:r>
              <a:rPr lang="en-US" altLang="zh-CN" sz="2800" b="1">
                <a:latin typeface="楷体" pitchFamily="49" charset="-122"/>
                <a:ea typeface="楷体" pitchFamily="49" charset="-122"/>
              </a:rPr>
              <a:t>。             </a:t>
            </a:r>
            <a:br>
              <a:rPr lang="en-US" altLang="zh-CN" sz="2800" b="1">
                <a:latin typeface="楷体" pitchFamily="49" charset="-122"/>
                <a:ea typeface="楷体" pitchFamily="49" charset="-122"/>
              </a:rPr>
            </a:br>
            <a:r>
              <a:rPr lang="en-US" altLang="zh-CN" sz="2800" b="1">
                <a:latin typeface="楷体" pitchFamily="49" charset="-122"/>
                <a:ea typeface="楷体" pitchFamily="49" charset="-122"/>
              </a:rPr>
              <a:t>C.</a:t>
            </a:r>
            <a:r>
              <a:rPr lang="zh-CN" altLang="zh-CN" sz="2800" b="1">
                <a:latin typeface="楷体" pitchFamily="49" charset="-122"/>
                <a:ea typeface="楷体" pitchFamily="49" charset="-122"/>
              </a:rPr>
              <a:t>泉水</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激石</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泠泠</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作响</a:t>
            </a:r>
            <a:r>
              <a:rPr lang="en-US" altLang="zh-CN" sz="2800" b="1">
                <a:latin typeface="楷体" pitchFamily="49" charset="-122"/>
                <a:ea typeface="楷体" pitchFamily="49" charset="-122"/>
              </a:rPr>
              <a:t>。             </a:t>
            </a:r>
          </a:p>
          <a:p>
            <a:pPr>
              <a:lnSpc>
                <a:spcPct val="200000"/>
              </a:lnSpc>
              <a:buFont typeface="Arial" charset="0"/>
              <a:buNone/>
            </a:pPr>
            <a:r>
              <a:rPr lang="en-US" altLang="zh-CN" sz="2800" b="1">
                <a:latin typeface="楷体" pitchFamily="49" charset="-122"/>
                <a:ea typeface="楷体" pitchFamily="49" charset="-122"/>
              </a:rPr>
              <a:t>D.</a:t>
            </a:r>
            <a:r>
              <a:rPr lang="zh-CN" altLang="zh-CN" sz="2800" b="1">
                <a:latin typeface="楷体" pitchFamily="49" charset="-122"/>
                <a:ea typeface="楷体" pitchFamily="49" charset="-122"/>
              </a:rPr>
              <a:t>蝉则</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千转不穷</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猿则</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百叫无绝</a:t>
            </a:r>
            <a:r>
              <a:rPr lang="en-US" altLang="zh-CN" sz="2800" b="1">
                <a:latin typeface="楷体" pitchFamily="49" charset="-122"/>
                <a:ea typeface="楷体" pitchFamily="49" charset="-122"/>
              </a:rPr>
              <a:t>。</a:t>
            </a:r>
            <a:endParaRPr lang="zh-CN" altLang="zh-CN" sz="2800" b="1">
              <a:latin typeface="楷体" pitchFamily="49" charset="-122"/>
              <a:ea typeface="楷体" pitchFamily="49" charset="-122"/>
            </a:endParaRPr>
          </a:p>
        </p:txBody>
      </p:sp>
      <p:sp>
        <p:nvSpPr>
          <p:cNvPr id="14" name="TextBox 13"/>
          <p:cNvSpPr txBox="1">
            <a:spLocks noChangeArrowheads="1"/>
          </p:cNvSpPr>
          <p:nvPr/>
        </p:nvSpPr>
        <p:spPr bwMode="auto">
          <a:xfrm>
            <a:off x="7793038" y="584200"/>
            <a:ext cx="719137" cy="584200"/>
          </a:xfrm>
          <a:prstGeom prst="rect">
            <a:avLst/>
          </a:prstGeom>
          <a:noFill/>
          <a:ln w="9525">
            <a:noFill/>
            <a:miter lim="800000"/>
            <a:headEnd/>
            <a:tailEnd/>
          </a:ln>
        </p:spPr>
        <p:txBody>
          <a:bodyPr>
            <a:spAutoFit/>
          </a:bodyPr>
          <a:lstStyle/>
          <a:p>
            <a:pPr>
              <a:buFont typeface="Arial" charset="0"/>
              <a:buNone/>
            </a:pPr>
            <a:r>
              <a:rPr lang="en-US" altLang="zh-CN" sz="3200">
                <a:solidFill>
                  <a:srgbClr val="FF0000"/>
                </a:solidFill>
              </a:rPr>
              <a:t>D</a:t>
            </a:r>
            <a:endParaRPr lang="zh-CN" altLang="en-US" sz="3200">
              <a:solidFill>
                <a:srgbClr val="FF0000"/>
              </a:solidFill>
            </a:endParaRPr>
          </a:p>
        </p:txBody>
      </p:sp>
      <p:grpSp>
        <p:nvGrpSpPr>
          <p:cNvPr id="78851" name="组合 15"/>
          <p:cNvGrpSpPr>
            <a:grpSpLocks/>
          </p:cNvGrpSpPr>
          <p:nvPr/>
        </p:nvGrpSpPr>
        <p:grpSpPr bwMode="auto">
          <a:xfrm>
            <a:off x="34925" y="-20638"/>
            <a:ext cx="2008188" cy="523876"/>
            <a:chOff x="70" y="-63"/>
            <a:chExt cx="3161" cy="824"/>
          </a:xfrm>
        </p:grpSpPr>
        <p:sp>
          <p:nvSpPr>
            <p:cNvPr id="78853"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课堂检测</a:t>
              </a:r>
            </a:p>
          </p:txBody>
        </p:sp>
        <p:cxnSp>
          <p:nvCxnSpPr>
            <p:cNvPr id="13"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78852" name="矩形 1"/>
          <p:cNvSpPr>
            <a:spLocks noChangeArrowheads="1"/>
          </p:cNvSpPr>
          <p:nvPr/>
        </p:nvSpPr>
        <p:spPr bwMode="auto">
          <a:xfrm>
            <a:off x="611188" y="592138"/>
            <a:ext cx="8353425" cy="523875"/>
          </a:xfrm>
          <a:prstGeom prst="rect">
            <a:avLst/>
          </a:prstGeom>
          <a:noFill/>
          <a:ln w="9525">
            <a:noFill/>
            <a:miter lim="800000"/>
            <a:headEnd/>
            <a:tailEnd/>
          </a:ln>
        </p:spPr>
        <p:txBody>
          <a:bodyPr>
            <a:spAutoFit/>
          </a:bodyPr>
          <a:lstStyle/>
          <a:p>
            <a:pPr>
              <a:buFont typeface="Arial" charset="0"/>
              <a:buNone/>
            </a:pPr>
            <a:r>
              <a:rPr lang="en-US" altLang="zh-CN" sz="2800" b="1">
                <a:latin typeface="宋体" charset="-122"/>
              </a:rPr>
              <a:t>3.</a:t>
            </a:r>
            <a:r>
              <a:rPr lang="zh-CN" altLang="en-US" sz="2800" b="1">
                <a:latin typeface="宋体" charset="-122"/>
              </a:rPr>
              <a:t>下列各句朗读停顿划分不正确的一项是 （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矩形 6"/>
          <p:cNvSpPr>
            <a:spLocks noChangeArrowheads="1"/>
          </p:cNvSpPr>
          <p:nvPr/>
        </p:nvSpPr>
        <p:spPr bwMode="auto">
          <a:xfrm>
            <a:off x="269875" y="1125538"/>
            <a:ext cx="8604250" cy="3540125"/>
          </a:xfrm>
          <a:prstGeom prst="rect">
            <a:avLst/>
          </a:prstGeom>
          <a:noFill/>
          <a:ln w="9525">
            <a:noFill/>
            <a:miter lim="800000"/>
            <a:headEnd/>
            <a:tailEnd/>
          </a:ln>
        </p:spPr>
        <p:txBody>
          <a:bodyPr>
            <a:spAutoFit/>
          </a:bodyPr>
          <a:lstStyle/>
          <a:p>
            <a:pPr>
              <a:buFont typeface="Arial" charset="0"/>
              <a:buNone/>
            </a:pPr>
            <a:r>
              <a:rPr lang="en-US" altLang="zh-CN" sz="2800" b="1">
                <a:latin typeface="楷体" pitchFamily="49" charset="-122"/>
                <a:ea typeface="楷体" pitchFamily="49" charset="-122"/>
              </a:rPr>
              <a:t>A.</a:t>
            </a:r>
            <a:r>
              <a:rPr lang="zh-CN" altLang="zh-CN" sz="2800" b="1">
                <a:latin typeface="楷体" pitchFamily="49" charset="-122"/>
                <a:ea typeface="楷体" pitchFamily="49" charset="-122"/>
              </a:rPr>
              <a:t>本文生动简练地描写了富阳</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桐庐一带富春江上优美的景色</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抒发了作者向往自然</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厌弃尘俗的</a:t>
            </a:r>
            <a:r>
              <a:rPr lang="zh-CN" altLang="en-US" sz="2800" b="1">
                <a:latin typeface="楷体" pitchFamily="49" charset="-122"/>
                <a:ea typeface="楷体" pitchFamily="49" charset="-122"/>
              </a:rPr>
              <a:t>心态。</a:t>
            </a:r>
            <a:r>
              <a:rPr lang="en-US" altLang="zh-CN" sz="2800" b="1">
                <a:latin typeface="楷体" pitchFamily="49" charset="-122"/>
                <a:ea typeface="楷体" pitchFamily="49" charset="-122"/>
              </a:rPr>
              <a:t/>
            </a:r>
            <a:br>
              <a:rPr lang="en-US" altLang="zh-CN" sz="2800" b="1">
                <a:latin typeface="楷体" pitchFamily="49" charset="-122"/>
                <a:ea typeface="楷体" pitchFamily="49" charset="-122"/>
              </a:rPr>
            </a:br>
            <a:r>
              <a:rPr lang="en-US" altLang="zh-CN" sz="2800" b="1">
                <a:latin typeface="楷体" pitchFamily="49" charset="-122"/>
                <a:ea typeface="楷体" pitchFamily="49" charset="-122"/>
              </a:rPr>
              <a:t>B.</a:t>
            </a:r>
            <a:r>
              <a:rPr lang="zh-CN" altLang="zh-CN" sz="2800" b="1">
                <a:latin typeface="楷体" pitchFamily="49" charset="-122"/>
                <a:ea typeface="楷体" pitchFamily="49" charset="-122"/>
              </a:rPr>
              <a:t>开头一段是总写</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叙写并赞叹了从富阳至桐庐一百许里沿江两岸的奇山丽水和诱人景色</a:t>
            </a:r>
            <a:r>
              <a:rPr lang="en-US" altLang="zh-CN" sz="2800" b="1">
                <a:latin typeface="楷体" pitchFamily="49" charset="-122"/>
                <a:ea typeface="楷体" pitchFamily="49" charset="-122"/>
              </a:rPr>
              <a:t>。             </a:t>
            </a:r>
            <a:br>
              <a:rPr lang="en-US" altLang="zh-CN" sz="2800" b="1">
                <a:latin typeface="楷体" pitchFamily="49" charset="-122"/>
                <a:ea typeface="楷体" pitchFamily="49" charset="-122"/>
              </a:rPr>
            </a:br>
            <a:r>
              <a:rPr lang="en-US" altLang="zh-CN" sz="2800" b="1">
                <a:latin typeface="楷体" pitchFamily="49" charset="-122"/>
                <a:ea typeface="楷体" pitchFamily="49" charset="-122"/>
              </a:rPr>
              <a:t>C.</a:t>
            </a:r>
            <a:r>
              <a:rPr lang="zh-CN" altLang="zh-CN" sz="2800" b="1">
                <a:latin typeface="楷体" pitchFamily="49" charset="-122"/>
                <a:ea typeface="楷体" pitchFamily="49" charset="-122"/>
              </a:rPr>
              <a:t>第二段前后两个层次形成了鲜明对照</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通过对照</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反映了江水的动静变化</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写足了富春江水的</a:t>
            </a:r>
            <a:r>
              <a:rPr lang="zh-CN" altLang="en-US" sz="2800" b="1">
                <a:latin typeface="楷体" pitchFamily="49" charset="-122"/>
                <a:ea typeface="楷体" pitchFamily="49" charset="-122"/>
              </a:rPr>
              <a:t>特色。</a:t>
            </a:r>
            <a:r>
              <a:rPr lang="en-US" altLang="zh-CN" sz="2800" b="1">
                <a:latin typeface="楷体" pitchFamily="49" charset="-122"/>
                <a:ea typeface="楷体" pitchFamily="49" charset="-122"/>
              </a:rPr>
              <a:t/>
            </a:r>
            <a:br>
              <a:rPr lang="en-US" altLang="zh-CN" sz="2800" b="1">
                <a:latin typeface="楷体" pitchFamily="49" charset="-122"/>
                <a:ea typeface="楷体" pitchFamily="49" charset="-122"/>
              </a:rPr>
            </a:br>
            <a:r>
              <a:rPr lang="en-US" altLang="zh-CN" sz="2800" b="1">
                <a:latin typeface="楷体" pitchFamily="49" charset="-122"/>
                <a:ea typeface="楷体" pitchFamily="49" charset="-122"/>
              </a:rPr>
              <a:t>D.</a:t>
            </a:r>
            <a:r>
              <a:rPr lang="zh-CN" altLang="zh-CN" sz="2800" b="1">
                <a:latin typeface="楷体" pitchFamily="49" charset="-122"/>
                <a:ea typeface="楷体" pitchFamily="49" charset="-122"/>
              </a:rPr>
              <a:t>第三段先描写了群山的静态美</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再铺写山中的各种声音</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这是以静写闹</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显示春天山中热闹的景象</a:t>
            </a:r>
            <a:r>
              <a:rPr lang="en-US" altLang="zh-CN" sz="2800" b="1">
                <a:latin typeface="楷体" pitchFamily="49" charset="-122"/>
                <a:ea typeface="楷体" pitchFamily="49" charset="-122"/>
              </a:rPr>
              <a:t>。</a:t>
            </a:r>
            <a:r>
              <a:rPr lang="en-US" altLang="zh-CN" sz="2800" b="1"/>
              <a:t>  </a:t>
            </a:r>
            <a:endParaRPr lang="zh-CN" altLang="zh-CN" sz="2800" b="1"/>
          </a:p>
        </p:txBody>
      </p:sp>
      <p:sp>
        <p:nvSpPr>
          <p:cNvPr id="7" name="TextBox 6"/>
          <p:cNvSpPr txBox="1">
            <a:spLocks noChangeArrowheads="1"/>
          </p:cNvSpPr>
          <p:nvPr/>
        </p:nvSpPr>
        <p:spPr bwMode="auto">
          <a:xfrm>
            <a:off x="5719763" y="550863"/>
            <a:ext cx="719137" cy="522287"/>
          </a:xfrm>
          <a:prstGeom prst="rect">
            <a:avLst/>
          </a:prstGeom>
          <a:noFill/>
          <a:ln w="9525">
            <a:noFill/>
            <a:miter lim="800000"/>
            <a:headEnd/>
            <a:tailEnd/>
          </a:ln>
        </p:spPr>
        <p:txBody>
          <a:bodyPr>
            <a:spAutoFit/>
          </a:bodyPr>
          <a:lstStyle/>
          <a:p>
            <a:pPr>
              <a:buFont typeface="Arial" charset="0"/>
              <a:buNone/>
            </a:pPr>
            <a:r>
              <a:rPr lang="en-US" altLang="zh-CN" sz="2800">
                <a:solidFill>
                  <a:srgbClr val="FF0000"/>
                </a:solidFill>
              </a:rPr>
              <a:t>D</a:t>
            </a:r>
            <a:endParaRPr lang="zh-CN" altLang="en-US" sz="2800">
              <a:solidFill>
                <a:srgbClr val="FF0000"/>
              </a:solidFill>
            </a:endParaRPr>
          </a:p>
        </p:txBody>
      </p:sp>
      <p:grpSp>
        <p:nvGrpSpPr>
          <p:cNvPr id="79875" name="组合 15"/>
          <p:cNvGrpSpPr>
            <a:grpSpLocks/>
          </p:cNvGrpSpPr>
          <p:nvPr/>
        </p:nvGrpSpPr>
        <p:grpSpPr bwMode="auto">
          <a:xfrm>
            <a:off x="34925" y="-20638"/>
            <a:ext cx="2008188" cy="523876"/>
            <a:chOff x="70" y="-63"/>
            <a:chExt cx="3161" cy="824"/>
          </a:xfrm>
        </p:grpSpPr>
        <p:sp>
          <p:nvSpPr>
            <p:cNvPr id="79877"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课堂检测</a:t>
              </a:r>
            </a:p>
          </p:txBody>
        </p:sp>
        <p:cxnSp>
          <p:nvCxnSpPr>
            <p:cNvPr id="11"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79876" name="矩形 1"/>
          <p:cNvSpPr>
            <a:spLocks noChangeArrowheads="1"/>
          </p:cNvSpPr>
          <p:nvPr/>
        </p:nvSpPr>
        <p:spPr bwMode="auto">
          <a:xfrm>
            <a:off x="539750" y="531813"/>
            <a:ext cx="6319838" cy="522287"/>
          </a:xfrm>
          <a:prstGeom prst="rect">
            <a:avLst/>
          </a:prstGeom>
          <a:noFill/>
          <a:ln w="9525">
            <a:noFill/>
            <a:miter lim="800000"/>
            <a:headEnd/>
            <a:tailEnd/>
          </a:ln>
        </p:spPr>
        <p:txBody>
          <a:bodyPr wrap="none">
            <a:spAutoFit/>
          </a:bodyPr>
          <a:lstStyle/>
          <a:p>
            <a:pPr>
              <a:buFont typeface="Arial" charset="0"/>
              <a:buNone/>
            </a:pPr>
            <a:r>
              <a:rPr lang="en-US" altLang="zh-CN" sz="2800" b="1">
                <a:latin typeface="宋体" charset="-122"/>
              </a:rPr>
              <a:t>4.</a:t>
            </a:r>
            <a:r>
              <a:rPr lang="zh-CN" altLang="en-US" sz="2800" b="1">
                <a:latin typeface="宋体" charset="-122"/>
              </a:rPr>
              <a:t>下列说法不正确的一项是 （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矩形 1"/>
          <p:cNvSpPr>
            <a:spLocks noChangeArrowheads="1"/>
          </p:cNvSpPr>
          <p:nvPr/>
        </p:nvSpPr>
        <p:spPr bwMode="auto">
          <a:xfrm>
            <a:off x="468313" y="1131888"/>
            <a:ext cx="8351837" cy="3711575"/>
          </a:xfrm>
          <a:prstGeom prst="rect">
            <a:avLst/>
          </a:prstGeom>
          <a:noFill/>
          <a:ln w="9525">
            <a:noFill/>
            <a:miter lim="800000"/>
            <a:headEnd/>
            <a:tailEnd/>
          </a:ln>
        </p:spPr>
        <p:txBody>
          <a:bodyPr>
            <a:spAutoFit/>
          </a:bodyPr>
          <a:lstStyle/>
          <a:p>
            <a:pPr>
              <a:lnSpc>
                <a:spcPct val="120000"/>
              </a:lnSpc>
              <a:buFont typeface="Arial" charset="0"/>
              <a:buNone/>
            </a:pPr>
            <a:r>
              <a:rPr lang="en-US" altLang="zh-CN" sz="2800" b="1">
                <a:latin typeface="楷体" pitchFamily="49" charset="-122"/>
                <a:ea typeface="楷体" pitchFamily="49" charset="-122"/>
              </a:rPr>
              <a:t>A.</a:t>
            </a:r>
            <a:r>
              <a:rPr lang="zh-CN" altLang="zh-CN" sz="2800" b="1">
                <a:latin typeface="楷体" pitchFamily="49" charset="-122"/>
                <a:ea typeface="楷体" pitchFamily="49" charset="-122"/>
              </a:rPr>
              <a:t>从流飘荡</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任意</a:t>
            </a:r>
            <a:r>
              <a:rPr lang="zh-CN" altLang="zh-CN" sz="2800" b="1" u="sng">
                <a:latin typeface="楷体" pitchFamily="49" charset="-122"/>
                <a:ea typeface="楷体" pitchFamily="49" charset="-122"/>
              </a:rPr>
              <a:t>东西</a:t>
            </a:r>
            <a:endParaRPr lang="en-US" altLang="zh-CN" sz="2800" b="1" u="sng">
              <a:latin typeface="楷体" pitchFamily="49" charset="-122"/>
              <a:ea typeface="楷体" pitchFamily="49" charset="-122"/>
            </a:endParaRPr>
          </a:p>
          <a:p>
            <a:pPr>
              <a:lnSpc>
                <a:spcPct val="120000"/>
              </a:lnSpc>
              <a:buFont typeface="Arial" charset="0"/>
              <a:buNone/>
            </a:pP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方位名词用作动词</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向东</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向西</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             </a:t>
            </a:r>
            <a:br>
              <a:rPr lang="en-US" altLang="zh-CN" sz="2800" b="1">
                <a:latin typeface="楷体" pitchFamily="49" charset="-122"/>
                <a:ea typeface="楷体" pitchFamily="49" charset="-122"/>
              </a:rPr>
            </a:br>
            <a:r>
              <a:rPr lang="en-US" altLang="zh-CN" sz="2800" b="1">
                <a:latin typeface="楷体" pitchFamily="49" charset="-122"/>
                <a:ea typeface="楷体" pitchFamily="49" charset="-122"/>
              </a:rPr>
              <a:t>B.</a:t>
            </a:r>
            <a:r>
              <a:rPr lang="zh-CN" altLang="zh-CN" sz="2800" b="1">
                <a:latin typeface="楷体" pitchFamily="49" charset="-122"/>
                <a:ea typeface="楷体" pitchFamily="49" charset="-122"/>
              </a:rPr>
              <a:t>夹岸高山</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互相</a:t>
            </a:r>
            <a:r>
              <a:rPr lang="zh-CN" altLang="zh-CN" sz="2800" b="1" u="sng">
                <a:latin typeface="楷体" pitchFamily="49" charset="-122"/>
                <a:ea typeface="楷体" pitchFamily="49" charset="-122"/>
              </a:rPr>
              <a:t>轩邈</a:t>
            </a:r>
            <a:endParaRPr lang="en-US" altLang="zh-CN" sz="2800" b="1" u="sng">
              <a:latin typeface="楷体" pitchFamily="49" charset="-122"/>
              <a:ea typeface="楷体" pitchFamily="49" charset="-122"/>
            </a:endParaRPr>
          </a:p>
          <a:p>
            <a:pPr>
              <a:lnSpc>
                <a:spcPct val="120000"/>
              </a:lnSpc>
              <a:buFont typeface="Arial" charset="0"/>
              <a:buNone/>
            </a:pP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形容词用作动词</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争着往高处和远处</a:t>
            </a:r>
            <a:r>
              <a:rPr lang="zh-CN" altLang="en-US" sz="2800" b="1">
                <a:latin typeface="楷体" pitchFamily="49" charset="-122"/>
                <a:ea typeface="楷体" pitchFamily="49" charset="-122"/>
              </a:rPr>
              <a:t>伸展）</a:t>
            </a:r>
            <a:r>
              <a:rPr lang="en-US" altLang="zh-CN" sz="2800" b="1">
                <a:latin typeface="楷体" pitchFamily="49" charset="-122"/>
                <a:ea typeface="楷体" pitchFamily="49" charset="-122"/>
              </a:rPr>
              <a:t/>
            </a:r>
            <a:br>
              <a:rPr lang="en-US" altLang="zh-CN" sz="2800" b="1">
                <a:latin typeface="楷体" pitchFamily="49" charset="-122"/>
                <a:ea typeface="楷体" pitchFamily="49" charset="-122"/>
              </a:rPr>
            </a:br>
            <a:r>
              <a:rPr lang="en-US" altLang="zh-CN" sz="2800" b="1">
                <a:latin typeface="楷体" pitchFamily="49" charset="-122"/>
                <a:ea typeface="楷体" pitchFamily="49" charset="-122"/>
              </a:rPr>
              <a:t>C.</a:t>
            </a:r>
            <a:r>
              <a:rPr lang="zh-CN" altLang="zh-CN" sz="2800" b="1">
                <a:latin typeface="楷体" pitchFamily="49" charset="-122"/>
                <a:ea typeface="楷体" pitchFamily="49" charset="-122"/>
              </a:rPr>
              <a:t>鸢飞戾天者</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望峰</a:t>
            </a:r>
            <a:r>
              <a:rPr lang="zh-CN" altLang="zh-CN" sz="2800" b="1" u="sng">
                <a:latin typeface="楷体" pitchFamily="49" charset="-122"/>
                <a:ea typeface="楷体" pitchFamily="49" charset="-122"/>
              </a:rPr>
              <a:t>息</a:t>
            </a:r>
            <a:r>
              <a:rPr lang="zh-CN" altLang="zh-CN" sz="2800" b="1">
                <a:latin typeface="楷体" pitchFamily="49" charset="-122"/>
                <a:ea typeface="楷体" pitchFamily="49" charset="-122"/>
              </a:rPr>
              <a:t>心</a:t>
            </a:r>
            <a:endParaRPr lang="en-US" altLang="zh-CN" sz="2800" b="1">
              <a:latin typeface="楷体" pitchFamily="49" charset="-122"/>
              <a:ea typeface="楷体" pitchFamily="49" charset="-122"/>
            </a:endParaRPr>
          </a:p>
          <a:p>
            <a:pPr>
              <a:lnSpc>
                <a:spcPct val="120000"/>
              </a:lnSpc>
              <a:buFont typeface="Arial" charset="0"/>
              <a:buNone/>
            </a:pP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动词的使动用法</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使</a:t>
            </a:r>
            <a:r>
              <a:rPr lang="en-US" altLang="zh-CN" sz="2800" b="1">
                <a:latin typeface="楷体" pitchFamily="49" charset="-122"/>
                <a:ea typeface="楷体" pitchFamily="49" charset="-122"/>
              </a:rPr>
              <a:t>……</a:t>
            </a:r>
            <a:r>
              <a:rPr lang="zh-CN" altLang="zh-CN" sz="2800" b="1">
                <a:latin typeface="楷体" pitchFamily="49" charset="-122"/>
                <a:ea typeface="楷体" pitchFamily="49" charset="-122"/>
              </a:rPr>
              <a:t>平息</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             </a:t>
            </a:r>
            <a:br>
              <a:rPr lang="en-US" altLang="zh-CN" sz="2800" b="1">
                <a:latin typeface="楷体" pitchFamily="49" charset="-122"/>
                <a:ea typeface="楷体" pitchFamily="49" charset="-122"/>
              </a:rPr>
            </a:br>
            <a:r>
              <a:rPr lang="en-US" altLang="zh-CN" sz="2800" b="1">
                <a:latin typeface="楷体" pitchFamily="49" charset="-122"/>
                <a:ea typeface="楷体" pitchFamily="49" charset="-122"/>
              </a:rPr>
              <a:t>D.</a:t>
            </a:r>
            <a:r>
              <a:rPr lang="zh-CN" altLang="zh-CN" sz="2800" b="1">
                <a:latin typeface="楷体" pitchFamily="49" charset="-122"/>
                <a:ea typeface="楷体" pitchFamily="49" charset="-122"/>
              </a:rPr>
              <a:t>急湍甚箭</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猛浪若</a:t>
            </a:r>
            <a:r>
              <a:rPr lang="zh-CN" altLang="zh-CN" sz="2800" b="1" u="sng">
                <a:latin typeface="楷体" pitchFamily="49" charset="-122"/>
                <a:ea typeface="楷体" pitchFamily="49" charset="-122"/>
              </a:rPr>
              <a:t>奔</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动词</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奔跑</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    </a:t>
            </a:r>
            <a:endParaRPr lang="zh-CN" altLang="zh-CN" sz="2800" b="1">
              <a:latin typeface="楷体" pitchFamily="49" charset="-122"/>
              <a:ea typeface="楷体" pitchFamily="49" charset="-122"/>
            </a:endParaRPr>
          </a:p>
        </p:txBody>
      </p:sp>
      <p:sp>
        <p:nvSpPr>
          <p:cNvPr id="7" name="TextBox 6"/>
          <p:cNvSpPr txBox="1">
            <a:spLocks noChangeArrowheads="1"/>
          </p:cNvSpPr>
          <p:nvPr/>
        </p:nvSpPr>
        <p:spPr bwMode="auto">
          <a:xfrm>
            <a:off x="6516688" y="555625"/>
            <a:ext cx="719137" cy="523875"/>
          </a:xfrm>
          <a:prstGeom prst="rect">
            <a:avLst/>
          </a:prstGeom>
          <a:noFill/>
          <a:ln w="9525">
            <a:noFill/>
            <a:miter lim="800000"/>
            <a:headEnd/>
            <a:tailEnd/>
          </a:ln>
        </p:spPr>
        <p:txBody>
          <a:bodyPr>
            <a:spAutoFit/>
          </a:bodyPr>
          <a:lstStyle/>
          <a:p>
            <a:pPr>
              <a:buFont typeface="Arial" charset="0"/>
              <a:buNone/>
            </a:pPr>
            <a:r>
              <a:rPr lang="en-US" altLang="zh-CN" sz="2800" b="1">
                <a:solidFill>
                  <a:srgbClr val="FF0000"/>
                </a:solidFill>
              </a:rPr>
              <a:t>D</a:t>
            </a:r>
            <a:endParaRPr lang="zh-CN" altLang="en-US" sz="2800" b="1">
              <a:solidFill>
                <a:srgbClr val="FF0000"/>
              </a:solidFill>
            </a:endParaRPr>
          </a:p>
        </p:txBody>
      </p:sp>
      <p:grpSp>
        <p:nvGrpSpPr>
          <p:cNvPr id="80899" name="组合 15"/>
          <p:cNvGrpSpPr>
            <a:grpSpLocks/>
          </p:cNvGrpSpPr>
          <p:nvPr/>
        </p:nvGrpSpPr>
        <p:grpSpPr bwMode="auto">
          <a:xfrm>
            <a:off x="34925" y="-20638"/>
            <a:ext cx="2008188" cy="523876"/>
            <a:chOff x="70" y="-63"/>
            <a:chExt cx="3161" cy="824"/>
          </a:xfrm>
        </p:grpSpPr>
        <p:sp>
          <p:nvSpPr>
            <p:cNvPr id="80901"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课堂检测</a:t>
              </a:r>
            </a:p>
          </p:txBody>
        </p:sp>
        <p:cxnSp>
          <p:nvCxnSpPr>
            <p:cNvPr id="11"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80900" name="矩形 1"/>
          <p:cNvSpPr>
            <a:spLocks noChangeArrowheads="1"/>
          </p:cNvSpPr>
          <p:nvPr/>
        </p:nvSpPr>
        <p:spPr bwMode="auto">
          <a:xfrm>
            <a:off x="468313" y="546100"/>
            <a:ext cx="7138987" cy="523875"/>
          </a:xfrm>
          <a:prstGeom prst="rect">
            <a:avLst/>
          </a:prstGeom>
          <a:noFill/>
          <a:ln w="9525">
            <a:noFill/>
            <a:miter lim="800000"/>
            <a:headEnd/>
            <a:tailEnd/>
          </a:ln>
        </p:spPr>
        <p:txBody>
          <a:bodyPr wrap="none">
            <a:spAutoFit/>
          </a:bodyPr>
          <a:lstStyle/>
          <a:p>
            <a:pPr>
              <a:buFont typeface="Arial" charset="0"/>
              <a:buNone/>
            </a:pPr>
            <a:r>
              <a:rPr lang="en-US" altLang="zh-CN" sz="2800" b="1">
                <a:latin typeface="宋体" charset="-122"/>
              </a:rPr>
              <a:t>5.</a:t>
            </a:r>
            <a:r>
              <a:rPr lang="zh-CN" altLang="en-US" sz="2800" b="1"/>
              <a:t>下列画线词的解释有误的一项是 （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矩形 1"/>
          <p:cNvSpPr>
            <a:spLocks noChangeArrowheads="1"/>
          </p:cNvSpPr>
          <p:nvPr/>
        </p:nvSpPr>
        <p:spPr bwMode="auto">
          <a:xfrm>
            <a:off x="468313" y="1090613"/>
            <a:ext cx="8207375" cy="3784600"/>
          </a:xfrm>
          <a:prstGeom prst="rect">
            <a:avLst/>
          </a:prstGeom>
          <a:noFill/>
          <a:ln w="9525">
            <a:noFill/>
            <a:miter lim="800000"/>
            <a:headEnd/>
            <a:tailEnd/>
          </a:ln>
        </p:spPr>
        <p:txBody>
          <a:bodyPr>
            <a:spAutoFit/>
          </a:bodyPr>
          <a:lstStyle/>
          <a:p>
            <a:pPr algn="ctr">
              <a:buFont typeface="Arial" charset="0"/>
              <a:buNone/>
            </a:pPr>
            <a:r>
              <a:rPr lang="zh-CN" altLang="zh-CN" sz="2400">
                <a:latin typeface="黑体" pitchFamily="49" charset="-122"/>
                <a:ea typeface="黑体" pitchFamily="49" charset="-122"/>
              </a:rPr>
              <a:t>游白水书付过</a:t>
            </a:r>
          </a:p>
          <a:p>
            <a:pPr algn="ctr">
              <a:buFont typeface="Arial" charset="0"/>
              <a:buNone/>
            </a:pPr>
            <a:r>
              <a:rPr lang="zh-CN" altLang="zh-CN" sz="2400" b="1">
                <a:latin typeface="宋体" charset="-122"/>
              </a:rPr>
              <a:t>苏　轼</a:t>
            </a:r>
          </a:p>
          <a:p>
            <a:pPr>
              <a:buFont typeface="Arial" charset="0"/>
              <a:buNone/>
            </a:pP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绍圣元年十月十二日</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与幼子过游白水佛迹院</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浴于汤池</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热甚</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其源殆可熟物。循山而东</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少北</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有悬水百仞</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山八九折</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折处辄为潭</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深者磓石五丈</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不得其所止</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雪溅雷怒</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可喜可畏。水际有巨人迹数十</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所谓佛迹也。</a:t>
            </a:r>
          </a:p>
          <a:p>
            <a:pPr>
              <a:buFont typeface="Arial" charset="0"/>
              <a:buNone/>
            </a:pP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暮归倒行</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观山烧火</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甚俛仰</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度数谷。至江上月出</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击汰中流</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掬弄珠璧。到家二鼓</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复与过饮酒</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食馀甘煮菜</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顾影颓然</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不复甚寐</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书以付过。东坡翁。</a:t>
            </a:r>
            <a:r>
              <a:rPr lang="en-US" altLang="zh-CN" sz="2400" b="1">
                <a:latin typeface="楷体" pitchFamily="49" charset="-122"/>
                <a:ea typeface="楷体" pitchFamily="49" charset="-122"/>
              </a:rPr>
              <a:t>	</a:t>
            </a:r>
          </a:p>
          <a:p>
            <a:pPr algn="r">
              <a:buFont typeface="Arial" charset="0"/>
              <a:buNone/>
            </a:pP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选自《东坡志林》</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有删改</a:t>
            </a:r>
            <a:r>
              <a:rPr lang="zh-CN" altLang="en-US" sz="2400" b="1">
                <a:latin typeface="楷体" pitchFamily="49" charset="-122"/>
                <a:ea typeface="楷体" pitchFamily="49" charset="-122"/>
              </a:rPr>
              <a:t>）</a:t>
            </a: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grpSp>
        <p:nvGrpSpPr>
          <p:cNvPr id="81922" name="组合 12"/>
          <p:cNvGrpSpPr>
            <a:grpSpLocks/>
          </p:cNvGrpSpPr>
          <p:nvPr/>
        </p:nvGrpSpPr>
        <p:grpSpPr bwMode="auto">
          <a:xfrm>
            <a:off x="34925" y="-20638"/>
            <a:ext cx="2008188" cy="523876"/>
            <a:chOff x="70" y="-63"/>
            <a:chExt cx="3161" cy="824"/>
          </a:xfrm>
        </p:grpSpPr>
        <p:sp>
          <p:nvSpPr>
            <p:cNvPr id="8192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拓展探究</a:t>
              </a:r>
            </a:p>
          </p:txBody>
        </p:sp>
        <p:cxnSp>
          <p:nvCxnSpPr>
            <p:cNvPr id="11"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grpSp>
        <p:nvGrpSpPr>
          <p:cNvPr id="81923" name="组合 1"/>
          <p:cNvGrpSpPr>
            <a:grpSpLocks/>
          </p:cNvGrpSpPr>
          <p:nvPr/>
        </p:nvGrpSpPr>
        <p:grpSpPr bwMode="auto">
          <a:xfrm>
            <a:off x="3635375" y="466725"/>
            <a:ext cx="1743075" cy="566738"/>
            <a:chOff x="3333750" y="555625"/>
            <a:chExt cx="1743075" cy="566738"/>
          </a:xfrm>
        </p:grpSpPr>
        <p:sp>
          <p:nvSpPr>
            <p:cNvPr id="14" name="圆角矩形 13">
              <a:extLst>
                <a:ext uri="{FF2B5EF4-FFF2-40B4-BE49-F238E27FC236}"/>
              </a:extLst>
            </p:cNvPr>
            <p:cNvSpPr/>
            <p:nvPr/>
          </p:nvSpPr>
          <p:spPr>
            <a:xfrm rot="555800">
              <a:off x="4602163" y="673100"/>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 typeface="Arial" panose="020B0604020202020204" pitchFamily="34" charset="0"/>
                <a:buNone/>
                <a:defRPr/>
              </a:pPr>
              <a:endParaRPr kumimoji="1" lang="zh-CN" altLang="en-US"/>
            </a:p>
          </p:txBody>
        </p:sp>
        <p:sp>
          <p:nvSpPr>
            <p:cNvPr id="15" name="圆角矩形 14">
              <a:extLst>
                <a:ext uri="{FF2B5EF4-FFF2-40B4-BE49-F238E27FC236}"/>
              </a:extLst>
            </p:cNvPr>
            <p:cNvSpPr/>
            <p:nvPr/>
          </p:nvSpPr>
          <p:spPr>
            <a:xfrm rot="20470821">
              <a:off x="4197350" y="679450"/>
              <a:ext cx="442913"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 typeface="Arial" panose="020B0604020202020204" pitchFamily="34" charset="0"/>
                <a:buNone/>
                <a:defRPr/>
              </a:pPr>
              <a:endParaRPr kumimoji="1" lang="zh-CN" altLang="en-US"/>
            </a:p>
          </p:txBody>
        </p:sp>
        <p:sp>
          <p:nvSpPr>
            <p:cNvPr id="16" name="圆角矩形 15">
              <a:extLst>
                <a:ext uri="{FF2B5EF4-FFF2-40B4-BE49-F238E27FC236}"/>
              </a:extLst>
            </p:cNvPr>
            <p:cNvSpPr/>
            <p:nvPr/>
          </p:nvSpPr>
          <p:spPr>
            <a:xfrm rot="319204">
              <a:off x="3778250" y="679450"/>
              <a:ext cx="441325"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 typeface="Arial" panose="020B0604020202020204" pitchFamily="34" charset="0"/>
                <a:buNone/>
                <a:defRPr/>
              </a:pPr>
              <a:endParaRPr kumimoji="1" lang="zh-CN" altLang="en-US"/>
            </a:p>
          </p:txBody>
        </p:sp>
        <p:sp>
          <p:nvSpPr>
            <p:cNvPr id="17" name="圆角矩形 16">
              <a:extLst>
                <a:ext uri="{FF2B5EF4-FFF2-40B4-BE49-F238E27FC236}"/>
              </a:extLst>
            </p:cNvPr>
            <p:cNvSpPr/>
            <p:nvPr/>
          </p:nvSpPr>
          <p:spPr>
            <a:xfrm rot="21148334">
              <a:off x="3368675" y="687388"/>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 typeface="Arial" panose="020B0604020202020204" pitchFamily="34" charset="0"/>
                <a:buNone/>
                <a:defRPr/>
              </a:pPr>
              <a:endParaRPr kumimoji="1" lang="zh-CN" altLang="en-US"/>
            </a:p>
          </p:txBody>
        </p:sp>
        <p:sp>
          <p:nvSpPr>
            <p:cNvPr id="81928" name="矩形 1"/>
            <p:cNvSpPr>
              <a:spLocks noChangeArrowheads="1"/>
            </p:cNvSpPr>
            <p:nvPr/>
          </p:nvSpPr>
          <p:spPr bwMode="auto">
            <a:xfrm>
              <a:off x="3333750" y="555625"/>
              <a:ext cx="1743075" cy="566738"/>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拓展阅读</a:t>
              </a:r>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7"/>
          <p:cNvSpPr>
            <a:spLocks noChangeArrowheads="1"/>
          </p:cNvSpPr>
          <p:nvPr/>
        </p:nvSpPr>
        <p:spPr bwMode="auto">
          <a:xfrm>
            <a:off x="2897188" y="1312863"/>
            <a:ext cx="5942012" cy="2892425"/>
          </a:xfrm>
          <a:prstGeom prst="rect">
            <a:avLst/>
          </a:prstGeom>
          <a:noFill/>
          <a:ln w="9525">
            <a:noFill/>
            <a:miter lim="800000"/>
            <a:headEnd/>
            <a:tailEnd/>
          </a:ln>
        </p:spPr>
        <p:txBody>
          <a:bodyPr anchor="ctr">
            <a:spAutoFit/>
          </a:bodyPr>
          <a:lstStyle/>
          <a:p>
            <a:pPr>
              <a:lnSpc>
                <a:spcPct val="130000"/>
              </a:lnSpc>
              <a:buFont typeface="Arial" charset="0"/>
              <a:buNone/>
            </a:pPr>
            <a:r>
              <a:rPr lang="zh-CN" altLang="en-US" sz="2800" b="1">
                <a:solidFill>
                  <a:srgbClr val="FF0000"/>
                </a:solidFill>
                <a:latin typeface="楷体" pitchFamily="49" charset="-122"/>
                <a:ea typeface="楷体" pitchFamily="49" charset="-122"/>
              </a:rPr>
              <a:t>吴均</a:t>
            </a:r>
            <a:r>
              <a:rPr lang="en-US" altLang="zh-CN" sz="2800" b="1">
                <a:latin typeface="楷体" pitchFamily="49" charset="-122"/>
                <a:ea typeface="楷体" pitchFamily="49" charset="-122"/>
              </a:rPr>
              <a:t>(469—520)</a:t>
            </a:r>
            <a:r>
              <a:rPr lang="zh-CN" altLang="en-US" sz="2800" b="1">
                <a:latin typeface="楷体" pitchFamily="49" charset="-122"/>
                <a:ea typeface="楷体" pitchFamily="49" charset="-122"/>
              </a:rPr>
              <a:t>　南朝梁文学家。字叔庠，吴兴故鄣</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今浙江安吉</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人。其小品书札以写景见长，诗亦清新流丽。原有集，已散佚，明人辑有</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吴朝请集</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。别有小说</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续齐谐记</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a:t>
            </a:r>
            <a:endParaRPr lang="zh-CN" altLang="zh-CN" sz="2800">
              <a:latin typeface="楷体" pitchFamily="49" charset="-122"/>
              <a:ea typeface="楷体" pitchFamily="49" charset="-122"/>
            </a:endParaRPr>
          </a:p>
        </p:txBody>
      </p:sp>
      <p:grpSp>
        <p:nvGrpSpPr>
          <p:cNvPr id="41986" name="组合 8"/>
          <p:cNvGrpSpPr>
            <a:grpSpLocks/>
          </p:cNvGrpSpPr>
          <p:nvPr/>
        </p:nvGrpSpPr>
        <p:grpSpPr bwMode="auto">
          <a:xfrm>
            <a:off x="1588" y="31750"/>
            <a:ext cx="2006600" cy="523875"/>
            <a:chOff x="70" y="-63"/>
            <a:chExt cx="3161" cy="824"/>
          </a:xfrm>
        </p:grpSpPr>
        <p:sp>
          <p:nvSpPr>
            <p:cNvPr id="41994"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知识备查</a:t>
              </a:r>
            </a:p>
          </p:txBody>
        </p:sp>
        <p:cxnSp>
          <p:nvCxnSpPr>
            <p:cNvPr id="13"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pic>
        <p:nvPicPr>
          <p:cNvPr id="41987" name="Picture 12" descr="https://timgsa.baidu.com/timg?image&amp;quality=80&amp;size=b9999_10000&amp;sec=1555046980380&amp;di=c7c1968ec17ef5b5bb8fba6a687f4d55&amp;imgtype=jpg&amp;src=http%3A%2F%2Fimgtu.5011.net%2Fuploads%2Fcontent%2F20160203%2F6263151454465620.jpg"/>
          <p:cNvPicPr>
            <a:picLocks noChangeAspect="1" noChangeArrowheads="1"/>
          </p:cNvPicPr>
          <p:nvPr/>
        </p:nvPicPr>
        <p:blipFill>
          <a:blip r:embed="rId3"/>
          <a:srcRect/>
          <a:stretch>
            <a:fillRect/>
          </a:stretch>
        </p:blipFill>
        <p:spPr bwMode="auto">
          <a:xfrm>
            <a:off x="323850" y="1276350"/>
            <a:ext cx="2447925" cy="3013075"/>
          </a:xfrm>
          <a:prstGeom prst="rect">
            <a:avLst/>
          </a:prstGeom>
          <a:noFill/>
          <a:ln w="9525">
            <a:noFill/>
            <a:miter lim="800000"/>
            <a:headEnd/>
            <a:tailEnd/>
          </a:ln>
        </p:spPr>
      </p:pic>
      <p:grpSp>
        <p:nvGrpSpPr>
          <p:cNvPr id="41988" name="组合 1"/>
          <p:cNvGrpSpPr>
            <a:grpSpLocks/>
          </p:cNvGrpSpPr>
          <p:nvPr/>
        </p:nvGrpSpPr>
        <p:grpSpPr bwMode="auto">
          <a:xfrm>
            <a:off x="3700463" y="411163"/>
            <a:ext cx="1743075" cy="566737"/>
            <a:chOff x="3333750" y="598488"/>
            <a:chExt cx="1743075" cy="566502"/>
          </a:xfrm>
        </p:grpSpPr>
        <p:sp>
          <p:nvSpPr>
            <p:cNvPr id="17" name="圆角矩形 16">
              <a:extLst>
                <a:ext uri="{FF2B5EF4-FFF2-40B4-BE49-F238E27FC236}"/>
              </a:extLst>
            </p:cNvPr>
            <p:cNvSpPr/>
            <p:nvPr/>
          </p:nvSpPr>
          <p:spPr>
            <a:xfrm rot="555800">
              <a:off x="4602162" y="715914"/>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8" name="圆角矩形 17">
              <a:extLst>
                <a:ext uri="{FF2B5EF4-FFF2-40B4-BE49-F238E27FC236}"/>
              </a:extLst>
            </p:cNvPr>
            <p:cNvSpPr/>
            <p:nvPr/>
          </p:nvSpPr>
          <p:spPr>
            <a:xfrm rot="20470821">
              <a:off x="4197350" y="722262"/>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9" name="圆角矩形 18">
              <a:extLst>
                <a:ext uri="{FF2B5EF4-FFF2-40B4-BE49-F238E27FC236}"/>
              </a:extLst>
            </p:cNvPr>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20" name="圆角矩形 19">
              <a:extLst>
                <a:ext uri="{FF2B5EF4-FFF2-40B4-BE49-F238E27FC236}"/>
              </a:extLst>
            </p:cNvPr>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41993" name="矩形 1"/>
            <p:cNvSpPr>
              <a:spLocks noChangeArrowheads="1"/>
            </p:cNvSpPr>
            <p:nvPr/>
          </p:nvSpPr>
          <p:spPr bwMode="auto">
            <a:xfrm>
              <a:off x="3333750" y="598488"/>
              <a:ext cx="1743075" cy="566502"/>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作者简介</a:t>
              </a:r>
            </a:p>
          </p:txBody>
        </p:sp>
      </p:gr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矩形 2"/>
          <p:cNvSpPr>
            <a:spLocks noChangeArrowheads="1"/>
          </p:cNvSpPr>
          <p:nvPr/>
        </p:nvSpPr>
        <p:spPr bwMode="auto">
          <a:xfrm>
            <a:off x="468313" y="484188"/>
            <a:ext cx="8351837" cy="4514850"/>
          </a:xfrm>
          <a:prstGeom prst="rect">
            <a:avLst/>
          </a:prstGeom>
          <a:noFill/>
          <a:ln w="9525">
            <a:noFill/>
            <a:miter lim="800000"/>
            <a:headEnd/>
            <a:tailEnd/>
          </a:ln>
        </p:spPr>
        <p:txBody>
          <a:bodyPr>
            <a:spAutoFit/>
          </a:bodyPr>
          <a:lstStyle/>
          <a:p>
            <a:pPr>
              <a:lnSpc>
                <a:spcPct val="150000"/>
              </a:lnSpc>
              <a:buFont typeface="Arial" charset="0"/>
              <a:buNone/>
            </a:pPr>
            <a:r>
              <a:rPr lang="en-US" altLang="zh-CN" sz="2800" b="1">
                <a:latin typeface="宋体" charset="-122"/>
              </a:rPr>
              <a:t>1.</a:t>
            </a:r>
            <a:r>
              <a:rPr lang="zh-CN" altLang="en-US" sz="2800" b="1">
                <a:latin typeface="宋体" charset="-122"/>
              </a:rPr>
              <a:t>解释下列句子中画线的词语。</a:t>
            </a:r>
          </a:p>
          <a:p>
            <a:pPr>
              <a:lnSpc>
                <a:spcPct val="150000"/>
              </a:lnSpc>
              <a:buFont typeface="Arial" charset="0"/>
              <a:buNone/>
            </a:pPr>
            <a:r>
              <a:rPr lang="zh-CN" altLang="en-US" sz="2800" b="1">
                <a:latin typeface="楷体" pitchFamily="49" charset="-122"/>
                <a:ea typeface="楷体" pitchFamily="49" charset="-122"/>
              </a:rPr>
              <a:t>①其源</a:t>
            </a:r>
            <a:r>
              <a:rPr lang="zh-CN" altLang="en-US" sz="2800" b="1" u="sng">
                <a:latin typeface="楷体" pitchFamily="49" charset="-122"/>
                <a:ea typeface="楷体" pitchFamily="49" charset="-122"/>
              </a:rPr>
              <a:t>殆</a:t>
            </a:r>
            <a:r>
              <a:rPr lang="zh-CN" altLang="en-US" sz="2800" b="1">
                <a:latin typeface="楷体" pitchFamily="49" charset="-122"/>
                <a:ea typeface="楷体" pitchFamily="49" charset="-122"/>
              </a:rPr>
              <a:t>可熟物　 殆：　　　　　 </a:t>
            </a:r>
          </a:p>
          <a:p>
            <a:pPr>
              <a:lnSpc>
                <a:spcPct val="150000"/>
              </a:lnSpc>
              <a:buFont typeface="Arial" charset="0"/>
              <a:buNone/>
            </a:pPr>
            <a:r>
              <a:rPr lang="zh-CN" altLang="en-US" sz="2800" b="1">
                <a:latin typeface="楷体" pitchFamily="49" charset="-122"/>
                <a:ea typeface="楷体" pitchFamily="49" charset="-122"/>
              </a:rPr>
              <a:t>②</a:t>
            </a:r>
            <a:r>
              <a:rPr lang="zh-CN" altLang="en-US" sz="2800" b="1" u="sng">
                <a:latin typeface="楷体" pitchFamily="49" charset="-122"/>
                <a:ea typeface="楷体" pitchFamily="49" charset="-122"/>
              </a:rPr>
              <a:t>循</a:t>
            </a:r>
            <a:r>
              <a:rPr lang="zh-CN" altLang="en-US" sz="2800" b="1">
                <a:latin typeface="楷体" pitchFamily="49" charset="-122"/>
                <a:ea typeface="楷体" pitchFamily="49" charset="-122"/>
              </a:rPr>
              <a:t>山而东　     循：　　　　　 </a:t>
            </a:r>
          </a:p>
          <a:p>
            <a:pPr>
              <a:lnSpc>
                <a:spcPct val="150000"/>
              </a:lnSpc>
              <a:buFont typeface="Arial" charset="0"/>
              <a:buNone/>
            </a:pPr>
            <a:r>
              <a:rPr lang="zh-CN" altLang="en-US" sz="2800" b="1">
                <a:latin typeface="楷体" pitchFamily="49" charset="-122"/>
                <a:ea typeface="楷体" pitchFamily="49" charset="-122"/>
              </a:rPr>
              <a:t>③</a:t>
            </a:r>
            <a:r>
              <a:rPr lang="zh-CN" altLang="en-US" sz="2800" b="1" u="sng">
                <a:latin typeface="楷体" pitchFamily="49" charset="-122"/>
                <a:ea typeface="楷体" pitchFamily="49" charset="-122"/>
              </a:rPr>
              <a:t>度</a:t>
            </a:r>
            <a:r>
              <a:rPr lang="zh-CN" altLang="en-US" sz="2800" b="1">
                <a:latin typeface="楷体" pitchFamily="49" charset="-122"/>
                <a:ea typeface="楷体" pitchFamily="49" charset="-122"/>
              </a:rPr>
              <a:t>数谷　       度：　　　　　 </a:t>
            </a:r>
          </a:p>
          <a:p>
            <a:pPr>
              <a:lnSpc>
                <a:spcPct val="150000"/>
              </a:lnSpc>
              <a:buFont typeface="Arial" charset="0"/>
              <a:buNone/>
            </a:pPr>
            <a:r>
              <a:rPr lang="zh-CN" altLang="en-US" sz="2800" b="1">
                <a:latin typeface="楷体" pitchFamily="49" charset="-122"/>
                <a:ea typeface="楷体" pitchFamily="49" charset="-122"/>
              </a:rPr>
              <a:t>④顾影</a:t>
            </a:r>
            <a:r>
              <a:rPr lang="zh-CN" altLang="en-US" sz="2800" b="1" u="sng">
                <a:latin typeface="楷体" pitchFamily="49" charset="-122"/>
                <a:ea typeface="楷体" pitchFamily="49" charset="-122"/>
              </a:rPr>
              <a:t>颓然</a:t>
            </a:r>
            <a:r>
              <a:rPr lang="zh-CN" altLang="en-US" sz="2800" b="1">
                <a:latin typeface="楷体" pitchFamily="49" charset="-122"/>
                <a:ea typeface="楷体" pitchFamily="49" charset="-122"/>
              </a:rPr>
              <a:t>　     颓然：　　　　　</a:t>
            </a:r>
          </a:p>
          <a:p>
            <a:pPr>
              <a:lnSpc>
                <a:spcPct val="150000"/>
              </a:lnSpc>
              <a:buFont typeface="Arial" charset="0"/>
              <a:buNone/>
            </a:pPr>
            <a:r>
              <a:rPr lang="en-US" altLang="zh-CN" sz="2800" b="1">
                <a:latin typeface="宋体" charset="-122"/>
              </a:rPr>
              <a:t>2.</a:t>
            </a:r>
            <a:r>
              <a:rPr lang="zh-CN" altLang="en-US" sz="2800" b="1">
                <a:latin typeface="宋体" charset="-122"/>
              </a:rPr>
              <a:t>用现代汉语翻译下列句子。</a:t>
            </a:r>
          </a:p>
          <a:p>
            <a:pPr>
              <a:lnSpc>
                <a:spcPct val="150000"/>
              </a:lnSpc>
              <a:buFont typeface="Arial" charset="0"/>
              <a:buNone/>
            </a:pPr>
            <a:r>
              <a:rPr lang="zh-CN" altLang="en-US" sz="2800" b="1">
                <a:latin typeface="楷体" pitchFamily="49" charset="-122"/>
                <a:ea typeface="楷体" pitchFamily="49" charset="-122"/>
              </a:rPr>
              <a:t>水际有巨人迹数十，所谓佛迹也。</a:t>
            </a:r>
          </a:p>
        </p:txBody>
      </p:sp>
      <p:grpSp>
        <p:nvGrpSpPr>
          <p:cNvPr id="82946" name="组合 12"/>
          <p:cNvGrpSpPr>
            <a:grpSpLocks/>
          </p:cNvGrpSpPr>
          <p:nvPr/>
        </p:nvGrpSpPr>
        <p:grpSpPr bwMode="auto">
          <a:xfrm>
            <a:off x="34925" y="-20638"/>
            <a:ext cx="2008188" cy="523876"/>
            <a:chOff x="70" y="-63"/>
            <a:chExt cx="3161" cy="824"/>
          </a:xfrm>
        </p:grpSpPr>
        <p:sp>
          <p:nvSpPr>
            <p:cNvPr id="82947"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拓展探究</a:t>
              </a:r>
            </a:p>
          </p:txBody>
        </p:sp>
        <p:cxnSp>
          <p:nvCxnSpPr>
            <p:cNvPr id="5"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矩形 1"/>
          <p:cNvSpPr>
            <a:spLocks noChangeArrowheads="1"/>
          </p:cNvSpPr>
          <p:nvPr/>
        </p:nvSpPr>
        <p:spPr bwMode="auto">
          <a:xfrm>
            <a:off x="449263" y="555625"/>
            <a:ext cx="8245475" cy="4440238"/>
          </a:xfrm>
          <a:prstGeom prst="rect">
            <a:avLst/>
          </a:prstGeom>
          <a:noFill/>
          <a:ln w="9525">
            <a:noFill/>
            <a:miter lim="800000"/>
            <a:headEnd/>
            <a:tailEnd/>
          </a:ln>
        </p:spPr>
        <p:txBody>
          <a:bodyPr>
            <a:spAutoFit/>
          </a:bodyPr>
          <a:lstStyle/>
          <a:p>
            <a:pPr>
              <a:lnSpc>
                <a:spcPct val="110000"/>
              </a:lnSpc>
              <a:buFont typeface="Arial" charset="0"/>
              <a:buNone/>
            </a:pPr>
            <a:r>
              <a:rPr lang="en-US" altLang="zh-CN" sz="2600" b="1">
                <a:solidFill>
                  <a:srgbClr val="000000"/>
                </a:solidFill>
                <a:latin typeface="宋体" charset="-122"/>
              </a:rPr>
              <a:t>3.</a:t>
            </a:r>
            <a:r>
              <a:rPr lang="zh-CN" altLang="en-US" sz="2600" b="1">
                <a:solidFill>
                  <a:srgbClr val="000000"/>
                </a:solidFill>
                <a:latin typeface="宋体" charset="-122"/>
              </a:rPr>
              <a:t>对文章内容的理解和赏析不正确的一项是（　　）</a:t>
            </a:r>
            <a:endParaRPr lang="en-US" altLang="zh-CN" sz="2600" b="1">
              <a:solidFill>
                <a:srgbClr val="000000"/>
              </a:solidFill>
              <a:latin typeface="宋体" charset="-122"/>
            </a:endParaRPr>
          </a:p>
          <a:p>
            <a:pPr>
              <a:lnSpc>
                <a:spcPct val="110000"/>
              </a:lnSpc>
              <a:buFont typeface="Arial" charset="0"/>
              <a:buNone/>
            </a:pPr>
            <a:r>
              <a:rPr lang="en-US" altLang="zh-CN" sz="2600" b="1">
                <a:solidFill>
                  <a:srgbClr val="000000"/>
                </a:solidFill>
                <a:latin typeface="楷体" pitchFamily="49" charset="-122"/>
                <a:ea typeface="楷体" pitchFamily="49" charset="-122"/>
              </a:rPr>
              <a:t>A.</a:t>
            </a:r>
            <a:r>
              <a:rPr lang="zh-CN" altLang="en-US" sz="2600" b="1">
                <a:solidFill>
                  <a:srgbClr val="000000"/>
                </a:solidFill>
                <a:latin typeface="楷体" pitchFamily="49" charset="-122"/>
                <a:ea typeface="楷体" pitchFamily="49" charset="-122"/>
              </a:rPr>
              <a:t>全文短短一百多个字，却将作者和幼子苏过从白天游览白水岩到夜晚归家后这一整天的活动逼真地写了出来。</a:t>
            </a:r>
          </a:p>
          <a:p>
            <a:pPr>
              <a:lnSpc>
                <a:spcPct val="110000"/>
              </a:lnSpc>
              <a:buFont typeface="Arial" charset="0"/>
              <a:buNone/>
            </a:pPr>
            <a:r>
              <a:rPr lang="en-US" altLang="zh-CN" sz="2600" b="1">
                <a:solidFill>
                  <a:srgbClr val="000000"/>
                </a:solidFill>
                <a:latin typeface="楷体" pitchFamily="49" charset="-122"/>
                <a:ea typeface="楷体" pitchFamily="49" charset="-122"/>
              </a:rPr>
              <a:t>B.</a:t>
            </a:r>
            <a:r>
              <a:rPr lang="zh-CN" altLang="en-US" sz="2600" b="1">
                <a:solidFill>
                  <a:srgbClr val="000000"/>
                </a:solidFill>
                <a:latin typeface="楷体" pitchFamily="49" charset="-122"/>
                <a:ea typeface="楷体" pitchFamily="49" charset="-122"/>
              </a:rPr>
              <a:t>本文文笔精练生动，只用了“雪溅雷怒，可喜可畏”八个字，就把瀑布的形态、色彩、声势及自己的感受都写到了。</a:t>
            </a:r>
          </a:p>
          <a:p>
            <a:pPr>
              <a:lnSpc>
                <a:spcPct val="110000"/>
              </a:lnSpc>
              <a:buFont typeface="Arial" charset="0"/>
              <a:buNone/>
            </a:pPr>
            <a:r>
              <a:rPr lang="en-US" altLang="zh-CN" sz="2600" b="1">
                <a:solidFill>
                  <a:srgbClr val="000000"/>
                </a:solidFill>
                <a:latin typeface="楷体" pitchFamily="49" charset="-122"/>
                <a:ea typeface="楷体" pitchFamily="49" charset="-122"/>
              </a:rPr>
              <a:t>C.</a:t>
            </a:r>
            <a:r>
              <a:rPr lang="zh-CN" altLang="en-US" sz="2600" b="1">
                <a:solidFill>
                  <a:srgbClr val="000000"/>
                </a:solidFill>
                <a:latin typeface="楷体" pitchFamily="49" charset="-122"/>
                <a:ea typeface="楷体" pitchFamily="49" charset="-122"/>
              </a:rPr>
              <a:t>文章写于苏轼被贬惠州后，诗情画意的奇山异水，却掩不住作者身处逆境中的忧郁悲伤之情。</a:t>
            </a:r>
          </a:p>
          <a:p>
            <a:pPr>
              <a:lnSpc>
                <a:spcPct val="110000"/>
              </a:lnSpc>
              <a:buFont typeface="Arial" charset="0"/>
              <a:buNone/>
            </a:pPr>
            <a:r>
              <a:rPr lang="en-US" altLang="zh-CN" sz="2600" b="1">
                <a:solidFill>
                  <a:srgbClr val="000000"/>
                </a:solidFill>
                <a:latin typeface="楷体" pitchFamily="49" charset="-122"/>
                <a:ea typeface="楷体" pitchFamily="49" charset="-122"/>
              </a:rPr>
              <a:t>D.</a:t>
            </a:r>
            <a:r>
              <a:rPr lang="zh-CN" altLang="en-US" sz="2600" b="1">
                <a:solidFill>
                  <a:srgbClr val="000000"/>
                </a:solidFill>
                <a:latin typeface="楷体" pitchFamily="49" charset="-122"/>
                <a:ea typeface="楷体" pitchFamily="49" charset="-122"/>
              </a:rPr>
              <a:t>本文以时间为线索，以叙述为主体，兼有状景抒情。文章取材详略得当，语言简练隽永。</a:t>
            </a:r>
          </a:p>
        </p:txBody>
      </p:sp>
      <p:grpSp>
        <p:nvGrpSpPr>
          <p:cNvPr id="83970" name="组合 12"/>
          <p:cNvGrpSpPr>
            <a:grpSpLocks/>
          </p:cNvGrpSpPr>
          <p:nvPr/>
        </p:nvGrpSpPr>
        <p:grpSpPr bwMode="auto">
          <a:xfrm>
            <a:off x="34925" y="-20638"/>
            <a:ext cx="2008188" cy="523876"/>
            <a:chOff x="70" y="-63"/>
            <a:chExt cx="3161" cy="824"/>
          </a:xfrm>
        </p:grpSpPr>
        <p:sp>
          <p:nvSpPr>
            <p:cNvPr id="83971"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拓展探究</a:t>
              </a:r>
            </a:p>
          </p:txBody>
        </p:sp>
        <p:cxnSp>
          <p:nvCxnSpPr>
            <p:cNvPr id="5"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extBox 1"/>
          <p:cNvSpPr txBox="1">
            <a:spLocks noChangeArrowheads="1"/>
          </p:cNvSpPr>
          <p:nvPr/>
        </p:nvSpPr>
        <p:spPr bwMode="auto">
          <a:xfrm>
            <a:off x="527050" y="555625"/>
            <a:ext cx="1692275" cy="523875"/>
          </a:xfrm>
          <a:prstGeom prst="rect">
            <a:avLst/>
          </a:prstGeom>
          <a:noFill/>
          <a:ln w="9525">
            <a:noFill/>
            <a:miter lim="800000"/>
            <a:headEnd/>
            <a:tailEnd/>
          </a:ln>
        </p:spPr>
        <p:txBody>
          <a:bodyPr>
            <a:spAutoFit/>
          </a:bodyPr>
          <a:lstStyle/>
          <a:p>
            <a:pPr algn="ctr">
              <a:buFont typeface="Arial" charset="0"/>
              <a:buNone/>
            </a:pPr>
            <a:r>
              <a:rPr lang="zh-CN" altLang="en-US" sz="2800" b="1">
                <a:solidFill>
                  <a:srgbClr val="FF0000"/>
                </a:solidFill>
                <a:latin typeface="黑体" pitchFamily="49" charset="-122"/>
                <a:ea typeface="黑体" pitchFamily="49" charset="-122"/>
              </a:rPr>
              <a:t>参考答案：</a:t>
            </a:r>
          </a:p>
        </p:txBody>
      </p:sp>
      <p:sp>
        <p:nvSpPr>
          <p:cNvPr id="84994" name="TextBox 3"/>
          <p:cNvSpPr txBox="1">
            <a:spLocks noChangeArrowheads="1"/>
          </p:cNvSpPr>
          <p:nvPr/>
        </p:nvSpPr>
        <p:spPr bwMode="auto">
          <a:xfrm>
            <a:off x="503238" y="1192213"/>
            <a:ext cx="8137525" cy="3324225"/>
          </a:xfrm>
          <a:prstGeom prst="rect">
            <a:avLst/>
          </a:prstGeom>
          <a:noFill/>
          <a:ln w="9525">
            <a:noFill/>
            <a:miter lim="800000"/>
            <a:headEnd/>
            <a:tailEnd/>
          </a:ln>
        </p:spPr>
        <p:txBody>
          <a:bodyPr>
            <a:spAutoFit/>
          </a:bodyPr>
          <a:lstStyle/>
          <a:p>
            <a:pPr>
              <a:lnSpc>
                <a:spcPct val="150000"/>
              </a:lnSpc>
              <a:buFont typeface="Arial" charset="0"/>
              <a:buNone/>
            </a:pPr>
            <a:r>
              <a:rPr lang="en-US" altLang="zh-CN" sz="2800" b="1">
                <a:latin typeface="楷体" pitchFamily="49" charset="-122"/>
                <a:ea typeface="楷体" pitchFamily="49" charset="-122"/>
              </a:rPr>
              <a:t>1.①</a:t>
            </a:r>
            <a:r>
              <a:rPr lang="zh-CN" altLang="en-US" sz="2800" b="1">
                <a:latin typeface="楷体" pitchFamily="49" charset="-122"/>
                <a:ea typeface="楷体" pitchFamily="49" charset="-122"/>
              </a:rPr>
              <a:t>几乎，大概　②顺着，沿着　③越过</a:t>
            </a:r>
          </a:p>
          <a:p>
            <a:pPr>
              <a:lnSpc>
                <a:spcPct val="150000"/>
              </a:lnSpc>
              <a:buFont typeface="Arial" charset="0"/>
              <a:buNone/>
            </a:pPr>
            <a:r>
              <a:rPr lang="zh-CN" altLang="en-US" sz="2800" b="1">
                <a:latin typeface="楷体" pitchFamily="49" charset="-122"/>
                <a:ea typeface="楷体" pitchFamily="49" charset="-122"/>
              </a:rPr>
              <a:t>  ④酒醉倦怠的样子 </a:t>
            </a:r>
          </a:p>
          <a:p>
            <a:pPr>
              <a:lnSpc>
                <a:spcPct val="150000"/>
              </a:lnSpc>
              <a:buFont typeface="Arial" charset="0"/>
              <a:buNone/>
            </a:pPr>
            <a:r>
              <a:rPr lang="en-US" altLang="zh-CN" sz="2800" b="1">
                <a:latin typeface="楷体" pitchFamily="49" charset="-122"/>
                <a:ea typeface="楷体" pitchFamily="49" charset="-122"/>
              </a:rPr>
              <a:t>2.</a:t>
            </a:r>
            <a:r>
              <a:rPr lang="zh-CN" altLang="en-US" sz="2800" b="1">
                <a:latin typeface="楷体" pitchFamily="49" charset="-122"/>
                <a:ea typeface="楷体" pitchFamily="49" charset="-122"/>
              </a:rPr>
              <a:t>水边的山石上有几十处巨人的脚印，这便是人们所说的“佛迹”。 </a:t>
            </a:r>
          </a:p>
          <a:p>
            <a:pPr>
              <a:lnSpc>
                <a:spcPct val="150000"/>
              </a:lnSpc>
              <a:buFont typeface="Arial" charset="0"/>
              <a:buNone/>
            </a:pPr>
            <a:r>
              <a:rPr lang="en-US" altLang="zh-CN" sz="2800" b="1">
                <a:latin typeface="楷体" pitchFamily="49" charset="-122"/>
                <a:ea typeface="楷体" pitchFamily="49" charset="-122"/>
              </a:rPr>
              <a:t>3.C</a:t>
            </a:r>
            <a:endParaRPr lang="zh-CN" altLang="en-US" sz="2800" b="1">
              <a:latin typeface="楷体" pitchFamily="49" charset="-122"/>
              <a:ea typeface="楷体" pitchFamily="49" charset="-122"/>
            </a:endParaRPr>
          </a:p>
        </p:txBody>
      </p:sp>
      <p:grpSp>
        <p:nvGrpSpPr>
          <p:cNvPr id="84995" name="组合 12"/>
          <p:cNvGrpSpPr>
            <a:grpSpLocks/>
          </p:cNvGrpSpPr>
          <p:nvPr/>
        </p:nvGrpSpPr>
        <p:grpSpPr bwMode="auto">
          <a:xfrm>
            <a:off x="34925" y="-20638"/>
            <a:ext cx="2008188" cy="523876"/>
            <a:chOff x="70" y="-63"/>
            <a:chExt cx="3161" cy="824"/>
          </a:xfrm>
        </p:grpSpPr>
        <p:sp>
          <p:nvSpPr>
            <p:cNvPr id="84996"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拓展探究</a:t>
              </a:r>
            </a:p>
          </p:txBody>
        </p:sp>
        <p:cxnSp>
          <p:nvCxnSpPr>
            <p:cNvPr id="6"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a:extLst>
                <a:ext uri="{FF2B5EF4-FFF2-40B4-BE49-F238E27FC236}"/>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extBox 4"/>
          <p:cNvSpPr txBox="1">
            <a:spLocks noChangeArrowheads="1"/>
          </p:cNvSpPr>
          <p:nvPr/>
        </p:nvSpPr>
        <p:spPr bwMode="auto">
          <a:xfrm>
            <a:off x="755650" y="1503363"/>
            <a:ext cx="7747000" cy="1212850"/>
          </a:xfrm>
          <a:prstGeom prst="rect">
            <a:avLst/>
          </a:prstGeom>
          <a:noFill/>
          <a:ln w="9525">
            <a:noFill/>
            <a:miter lim="800000"/>
            <a:headEnd/>
            <a:tailEnd/>
          </a:ln>
        </p:spPr>
        <p:txBody>
          <a:bodyPr>
            <a:spAutoFit/>
          </a:bodyPr>
          <a:lstStyle/>
          <a:p>
            <a:pPr>
              <a:lnSpc>
                <a:spcPct val="130000"/>
              </a:lnSpc>
              <a:spcBef>
                <a:spcPts val="1200"/>
              </a:spcBef>
              <a:buFont typeface="Arial" charset="0"/>
              <a:buNone/>
            </a:pP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把课文改写成现代文，介绍富春江“自富阳至桐庐”的景色。</a:t>
            </a:r>
          </a:p>
        </p:txBody>
      </p:sp>
      <p:grpSp>
        <p:nvGrpSpPr>
          <p:cNvPr id="86018" name="组合 8"/>
          <p:cNvGrpSpPr>
            <a:grpSpLocks/>
          </p:cNvGrpSpPr>
          <p:nvPr/>
        </p:nvGrpSpPr>
        <p:grpSpPr bwMode="auto">
          <a:xfrm>
            <a:off x="34925" y="-20638"/>
            <a:ext cx="2008188" cy="523876"/>
            <a:chOff x="70" y="-63"/>
            <a:chExt cx="3161" cy="824"/>
          </a:xfrm>
        </p:grpSpPr>
        <p:sp>
          <p:nvSpPr>
            <p:cNvPr id="8601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cs typeface="汉语拼音" pitchFamily="34" charset="0"/>
                </a:rPr>
                <a:t>课下作业</a:t>
              </a:r>
            </a:p>
          </p:txBody>
        </p:sp>
        <p:cxnSp>
          <p:nvCxnSpPr>
            <p:cNvPr id="13"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anose="02010609060101010101" pitchFamily="49" charset="-122"/>
                <a:ea typeface="黑体" panose="02010609060101010101" pitchFamily="49" charset="-122"/>
                <a:cs typeface="汉语拼音" panose="000B0604020202020204" pitchFamily="34" charset="0"/>
              </a:endParaRPr>
            </a:p>
          </p:txBody>
        </p:sp>
      </p:gr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7042" name="文本框 3"/>
          <p:cNvSpPr txBox="1">
            <a:spLocks noChangeArrowheads="1"/>
          </p:cNvSpPr>
          <p:nvPr/>
        </p:nvSpPr>
        <p:spPr bwMode="auto">
          <a:xfrm>
            <a:off x="652463" y="1419225"/>
            <a:ext cx="7832725" cy="1108075"/>
          </a:xfrm>
          <a:prstGeom prst="rect">
            <a:avLst/>
          </a:prstGeom>
          <a:noFill/>
          <a:ln w="9525">
            <a:noFill/>
            <a:miter lim="800000"/>
            <a:headEnd/>
            <a:tailEnd/>
          </a:ln>
        </p:spPr>
        <p:txBody>
          <a:bodyPr wrap="none">
            <a:spAutoFit/>
          </a:bodyPr>
          <a:lstStyle/>
          <a:p>
            <a:pPr algn="ctr" defTabSz="685800">
              <a:buFont typeface="Arial" charset="0"/>
              <a:buNone/>
            </a:pPr>
            <a:r>
              <a:rPr lang="zh-CN" altLang="en-US" sz="6600" b="1" dirty="0">
                <a:solidFill>
                  <a:srgbClr val="FF6600"/>
                </a:solidFill>
                <a:latin typeface="宋体" panose="02010600030101010101" pitchFamily="2" charset="-122"/>
                <a:ea typeface="宋体" panose="02010600030101010101"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3" name="组合 1"/>
          <p:cNvGrpSpPr>
            <a:grpSpLocks/>
          </p:cNvGrpSpPr>
          <p:nvPr/>
        </p:nvGrpSpPr>
        <p:grpSpPr bwMode="auto">
          <a:xfrm>
            <a:off x="3700463" y="411163"/>
            <a:ext cx="1743075" cy="566737"/>
            <a:chOff x="3333750" y="598488"/>
            <a:chExt cx="1743075" cy="566502"/>
          </a:xfrm>
        </p:grpSpPr>
        <p:sp>
          <p:nvSpPr>
            <p:cNvPr id="15" name="圆角矩形 14">
              <a:extLst>
                <a:ext uri="{FF2B5EF4-FFF2-40B4-BE49-F238E27FC236}"/>
              </a:extLst>
            </p:cNvPr>
            <p:cNvSpPr/>
            <p:nvPr/>
          </p:nvSpPr>
          <p:spPr>
            <a:xfrm rot="555800">
              <a:off x="4602162" y="715914"/>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a:extLst>
                <a:ext uri="{FF2B5EF4-FFF2-40B4-BE49-F238E27FC236}"/>
              </a:extLst>
            </p:cNvPr>
            <p:cNvSpPr/>
            <p:nvPr/>
          </p:nvSpPr>
          <p:spPr>
            <a:xfrm rot="20470821">
              <a:off x="4197350" y="722262"/>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a:extLst>
                <a:ext uri="{FF2B5EF4-FFF2-40B4-BE49-F238E27FC236}"/>
              </a:extLst>
            </p:cNvPr>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8" name="圆角矩形 17">
              <a:extLst>
                <a:ext uri="{FF2B5EF4-FFF2-40B4-BE49-F238E27FC236}"/>
              </a:extLst>
            </p:cNvPr>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44043" name="矩形 1"/>
            <p:cNvSpPr>
              <a:spLocks noChangeArrowheads="1"/>
            </p:cNvSpPr>
            <p:nvPr/>
          </p:nvSpPr>
          <p:spPr bwMode="auto">
            <a:xfrm>
              <a:off x="3333750" y="598488"/>
              <a:ext cx="1743075" cy="566502"/>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写作背景</a:t>
              </a:r>
            </a:p>
          </p:txBody>
        </p:sp>
      </p:grpSp>
      <p:grpSp>
        <p:nvGrpSpPr>
          <p:cNvPr id="44034" name="组合 8"/>
          <p:cNvGrpSpPr>
            <a:grpSpLocks/>
          </p:cNvGrpSpPr>
          <p:nvPr/>
        </p:nvGrpSpPr>
        <p:grpSpPr bwMode="auto">
          <a:xfrm>
            <a:off x="1588" y="31750"/>
            <a:ext cx="2006600" cy="523875"/>
            <a:chOff x="70" y="-63"/>
            <a:chExt cx="3161" cy="824"/>
          </a:xfrm>
        </p:grpSpPr>
        <p:sp>
          <p:nvSpPr>
            <p:cNvPr id="44036"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知识备查</a:t>
              </a:r>
            </a:p>
          </p:txBody>
        </p:sp>
        <p:cxnSp>
          <p:nvCxnSpPr>
            <p:cNvPr id="21"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
        <p:nvSpPr>
          <p:cNvPr id="44035" name="矩形 1"/>
          <p:cNvSpPr>
            <a:spLocks noChangeArrowheads="1"/>
          </p:cNvSpPr>
          <p:nvPr/>
        </p:nvSpPr>
        <p:spPr bwMode="auto">
          <a:xfrm>
            <a:off x="331788" y="1096963"/>
            <a:ext cx="8575675" cy="3902075"/>
          </a:xfrm>
          <a:prstGeom prst="rect">
            <a:avLst/>
          </a:prstGeom>
          <a:noFill/>
          <a:ln w="9525">
            <a:noFill/>
            <a:miter lim="800000"/>
            <a:headEnd/>
            <a:tailEnd/>
          </a:ln>
        </p:spPr>
        <p:txBody>
          <a:bodyPr>
            <a:spAutoFit/>
          </a:bodyPr>
          <a:lstStyle/>
          <a:p>
            <a:pPr eaLnBrk="0" hangingPunct="0">
              <a:lnSpc>
                <a:spcPct val="110000"/>
              </a:lnSpc>
              <a:buFont typeface="Arial" charset="0"/>
              <a:buNone/>
            </a:pPr>
            <a:r>
              <a:rPr lang="zh-CN" altLang="en-US" sz="2500" b="1">
                <a:solidFill>
                  <a:srgbClr val="000000"/>
                </a:solidFill>
                <a:latin typeface="楷体" pitchFamily="49" charset="-122"/>
                <a:ea typeface="楷体" pitchFamily="49" charset="-122"/>
              </a:rPr>
              <a:t>    南北朝时期，政治黑暗，社会动荡不安。一些仕途失意的士人便遁迹山林，避世隐居。吴均一生仕途不顺。他曾撰写</a:t>
            </a:r>
            <a:r>
              <a:rPr lang="en-US" altLang="zh-CN" sz="2500" b="1">
                <a:solidFill>
                  <a:srgbClr val="000000"/>
                </a:solidFill>
                <a:latin typeface="楷体" pitchFamily="49" charset="-122"/>
                <a:ea typeface="楷体" pitchFamily="49" charset="-122"/>
              </a:rPr>
              <a:t>《</a:t>
            </a:r>
            <a:r>
              <a:rPr lang="zh-CN" altLang="en-US" sz="2500" b="1">
                <a:solidFill>
                  <a:srgbClr val="000000"/>
                </a:solidFill>
                <a:latin typeface="楷体" pitchFamily="49" charset="-122"/>
                <a:ea typeface="楷体" pitchFamily="49" charset="-122"/>
              </a:rPr>
              <a:t>齐春秋</a:t>
            </a:r>
            <a:r>
              <a:rPr lang="en-US" altLang="zh-CN" sz="2500" b="1">
                <a:solidFill>
                  <a:srgbClr val="000000"/>
                </a:solidFill>
                <a:latin typeface="楷体" pitchFamily="49" charset="-122"/>
                <a:ea typeface="楷体" pitchFamily="49" charset="-122"/>
              </a:rPr>
              <a:t>》</a:t>
            </a:r>
            <a:r>
              <a:rPr lang="zh-CN" altLang="en-US" sz="2500" b="1">
                <a:solidFill>
                  <a:srgbClr val="000000"/>
                </a:solidFill>
                <a:latin typeface="楷体" pitchFamily="49" charset="-122"/>
                <a:ea typeface="楷体" pitchFamily="49" charset="-122"/>
              </a:rPr>
              <a:t>，完稿后上呈梁武帝，梁武帝恶其实录，焚其稿，免其职。他在</a:t>
            </a:r>
            <a:r>
              <a:rPr lang="en-US" altLang="zh-CN" sz="2500" b="1">
                <a:solidFill>
                  <a:srgbClr val="000000"/>
                </a:solidFill>
                <a:latin typeface="楷体" pitchFamily="49" charset="-122"/>
                <a:ea typeface="楷体" pitchFamily="49" charset="-122"/>
              </a:rPr>
              <a:t>《</a:t>
            </a:r>
            <a:r>
              <a:rPr lang="zh-CN" altLang="en-US" sz="2500" b="1">
                <a:solidFill>
                  <a:srgbClr val="000000"/>
                </a:solidFill>
                <a:latin typeface="楷体" pitchFamily="49" charset="-122"/>
                <a:ea typeface="楷体" pitchFamily="49" charset="-122"/>
              </a:rPr>
              <a:t>与顾章书</a:t>
            </a:r>
            <a:r>
              <a:rPr lang="en-US" altLang="zh-CN" sz="2500" b="1">
                <a:solidFill>
                  <a:srgbClr val="000000"/>
                </a:solidFill>
                <a:latin typeface="楷体" pitchFamily="49" charset="-122"/>
                <a:ea typeface="楷体" pitchFamily="49" charset="-122"/>
              </a:rPr>
              <a:t>》</a:t>
            </a:r>
            <a:r>
              <a:rPr lang="zh-CN" altLang="en-US" sz="2500" b="1">
                <a:solidFill>
                  <a:srgbClr val="000000"/>
                </a:solidFill>
                <a:latin typeface="楷体" pitchFamily="49" charset="-122"/>
                <a:ea typeface="楷体" pitchFamily="49" charset="-122"/>
              </a:rPr>
              <a:t>中说“仆去月谢病，还觅薛萝”，表明自己辞官后，将要到石门山中去隐居。</a:t>
            </a:r>
            <a:r>
              <a:rPr lang="en-US" altLang="zh-CN" sz="2500" b="1">
                <a:solidFill>
                  <a:srgbClr val="000000"/>
                </a:solidFill>
                <a:latin typeface="楷体" pitchFamily="49" charset="-122"/>
                <a:ea typeface="楷体" pitchFamily="49" charset="-122"/>
              </a:rPr>
              <a:t>《</a:t>
            </a:r>
            <a:r>
              <a:rPr lang="zh-CN" altLang="en-US" sz="2500" b="1">
                <a:solidFill>
                  <a:srgbClr val="000000"/>
                </a:solidFill>
                <a:latin typeface="楷体" pitchFamily="49" charset="-122"/>
                <a:ea typeface="楷体" pitchFamily="49" charset="-122"/>
              </a:rPr>
              <a:t>与朱元思书</a:t>
            </a:r>
            <a:r>
              <a:rPr lang="en-US" altLang="zh-CN" sz="2500" b="1">
                <a:solidFill>
                  <a:srgbClr val="000000"/>
                </a:solidFill>
                <a:latin typeface="楷体" pitchFamily="49" charset="-122"/>
                <a:ea typeface="楷体" pitchFamily="49" charset="-122"/>
              </a:rPr>
              <a:t>》</a:t>
            </a:r>
            <a:r>
              <a:rPr lang="zh-CN" altLang="en-US" sz="2500" b="1">
                <a:solidFill>
                  <a:srgbClr val="000000"/>
                </a:solidFill>
                <a:latin typeface="楷体" pitchFamily="49" charset="-122"/>
                <a:ea typeface="楷体" pitchFamily="49" charset="-122"/>
              </a:rPr>
              <a:t>是作者给友人信中的一段话，最早见于初唐人编的</a:t>
            </a:r>
            <a:endParaRPr lang="en-US" altLang="zh-CN" sz="2500" b="1">
              <a:solidFill>
                <a:srgbClr val="000000"/>
              </a:solidFill>
              <a:latin typeface="楷体" pitchFamily="49" charset="-122"/>
              <a:ea typeface="楷体" pitchFamily="49" charset="-122"/>
            </a:endParaRPr>
          </a:p>
          <a:p>
            <a:pPr eaLnBrk="0" hangingPunct="0">
              <a:lnSpc>
                <a:spcPct val="110000"/>
              </a:lnSpc>
              <a:buFont typeface="Arial" charset="0"/>
              <a:buNone/>
            </a:pPr>
            <a:r>
              <a:rPr lang="en-US" altLang="zh-CN" sz="2500" b="1">
                <a:solidFill>
                  <a:srgbClr val="000000"/>
                </a:solidFill>
                <a:latin typeface="楷体" pitchFamily="49" charset="-122"/>
                <a:ea typeface="楷体" pitchFamily="49" charset="-122"/>
              </a:rPr>
              <a:t>《</a:t>
            </a:r>
            <a:r>
              <a:rPr lang="zh-CN" altLang="en-US" sz="2500" b="1">
                <a:solidFill>
                  <a:srgbClr val="000000"/>
                </a:solidFill>
                <a:latin typeface="楷体" pitchFamily="49" charset="-122"/>
                <a:ea typeface="楷体" pitchFamily="49" charset="-122"/>
              </a:rPr>
              <a:t>艺文类聚</a:t>
            </a:r>
            <a:r>
              <a:rPr lang="en-US" altLang="zh-CN" sz="2500" b="1">
                <a:solidFill>
                  <a:srgbClr val="000000"/>
                </a:solidFill>
                <a:latin typeface="楷体" pitchFamily="49" charset="-122"/>
                <a:ea typeface="楷体" pitchFamily="49" charset="-122"/>
              </a:rPr>
              <a:t>》</a:t>
            </a:r>
            <a:r>
              <a:rPr lang="zh-CN" altLang="en-US" sz="2500" b="1">
                <a:solidFill>
                  <a:srgbClr val="000000"/>
                </a:solidFill>
                <a:latin typeface="楷体" pitchFamily="49" charset="-122"/>
                <a:ea typeface="楷体" pitchFamily="49" charset="-122"/>
              </a:rPr>
              <a:t>，写的是浙江境内富春江的秋景，原信当中应该还有其他内容，但现在只留下这看似兴之所至而写下的向友人朱元思述说山川之美的一段文字。</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1"/>
          <p:cNvSpPr>
            <a:spLocks noChangeArrowheads="1"/>
          </p:cNvSpPr>
          <p:nvPr/>
        </p:nvSpPr>
        <p:spPr bwMode="auto">
          <a:xfrm>
            <a:off x="395288" y="1135063"/>
            <a:ext cx="8208962" cy="3452812"/>
          </a:xfrm>
          <a:prstGeom prst="rect">
            <a:avLst/>
          </a:prstGeom>
          <a:noFill/>
          <a:ln w="9525">
            <a:noFill/>
            <a:miter lim="800000"/>
            <a:headEnd/>
            <a:tailEnd/>
          </a:ln>
        </p:spPr>
        <p:txBody>
          <a:bodyPr>
            <a:spAutoFit/>
          </a:bodyPr>
          <a:lstStyle/>
          <a:p>
            <a:pPr algn="ctr">
              <a:lnSpc>
                <a:spcPct val="130000"/>
              </a:lnSpc>
              <a:buFont typeface="Arial" charset="0"/>
              <a:buNone/>
            </a:pPr>
            <a:r>
              <a:rPr lang="zh-CN" altLang="en-US" sz="2800">
                <a:latin typeface="黑体" pitchFamily="49" charset="-122"/>
                <a:ea typeface="黑体" pitchFamily="49" charset="-122"/>
              </a:rPr>
              <a:t>骈  文</a:t>
            </a:r>
            <a:endParaRPr lang="en-US" altLang="zh-CN" sz="2800">
              <a:latin typeface="黑体" pitchFamily="49" charset="-122"/>
              <a:ea typeface="黑体" pitchFamily="49" charset="-122"/>
            </a:endParaRPr>
          </a:p>
          <a:p>
            <a:pPr>
              <a:lnSpc>
                <a:spcPct val="130000"/>
              </a:lnSpc>
              <a:buFont typeface="Arial" charset="0"/>
              <a:buNone/>
            </a:pPr>
            <a:r>
              <a:rPr lang="zh-CN" altLang="en-US" sz="2800" b="1">
                <a:latin typeface="楷体" pitchFamily="49" charset="-122"/>
                <a:ea typeface="楷体" pitchFamily="49" charset="-122"/>
              </a:rPr>
              <a:t>    全篇以偶句为主，讲究对仗和声律。初期的骈体文，多数是偶句，也称骈句，个别地方也有散句，有的偶句字数整齐划一，但并非对仗。到后来发展成“四六文”</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也称“骈四俪六”</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，对字数和对仗的要求就变得严格起来。</a:t>
            </a:r>
          </a:p>
        </p:txBody>
      </p:sp>
      <p:grpSp>
        <p:nvGrpSpPr>
          <p:cNvPr id="45058" name="组合 8"/>
          <p:cNvGrpSpPr>
            <a:grpSpLocks/>
          </p:cNvGrpSpPr>
          <p:nvPr/>
        </p:nvGrpSpPr>
        <p:grpSpPr bwMode="auto">
          <a:xfrm>
            <a:off x="1588" y="31750"/>
            <a:ext cx="2006600" cy="523875"/>
            <a:chOff x="70" y="-63"/>
            <a:chExt cx="3161" cy="824"/>
          </a:xfrm>
        </p:grpSpPr>
        <p:sp>
          <p:nvSpPr>
            <p:cNvPr id="4506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知识备查</a:t>
              </a:r>
            </a:p>
          </p:txBody>
        </p:sp>
        <p:cxnSp>
          <p:nvCxnSpPr>
            <p:cNvPr id="10"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grpSp>
        <p:nvGrpSpPr>
          <p:cNvPr id="45059" name="组合 1"/>
          <p:cNvGrpSpPr>
            <a:grpSpLocks/>
          </p:cNvGrpSpPr>
          <p:nvPr/>
        </p:nvGrpSpPr>
        <p:grpSpPr bwMode="auto">
          <a:xfrm>
            <a:off x="3700463" y="411163"/>
            <a:ext cx="1743075" cy="566737"/>
            <a:chOff x="3333750" y="598488"/>
            <a:chExt cx="1743075" cy="566502"/>
          </a:xfrm>
        </p:grpSpPr>
        <p:sp>
          <p:nvSpPr>
            <p:cNvPr id="13" name="圆角矩形 12">
              <a:extLst>
                <a:ext uri="{FF2B5EF4-FFF2-40B4-BE49-F238E27FC236}"/>
              </a:extLst>
            </p:cNvPr>
            <p:cNvSpPr/>
            <p:nvPr/>
          </p:nvSpPr>
          <p:spPr>
            <a:xfrm rot="555800">
              <a:off x="4602162" y="715914"/>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4" name="圆角矩形 13">
              <a:extLst>
                <a:ext uri="{FF2B5EF4-FFF2-40B4-BE49-F238E27FC236}"/>
              </a:extLst>
            </p:cNvPr>
            <p:cNvSpPr/>
            <p:nvPr/>
          </p:nvSpPr>
          <p:spPr>
            <a:xfrm rot="20470821">
              <a:off x="4197350" y="722262"/>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a:extLst>
                <a:ext uri="{FF2B5EF4-FFF2-40B4-BE49-F238E27FC236}"/>
              </a:extLst>
            </p:cNvPr>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a:extLst>
                <a:ext uri="{FF2B5EF4-FFF2-40B4-BE49-F238E27FC236}"/>
              </a:extLst>
            </p:cNvPr>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45064" name="矩形 1"/>
            <p:cNvSpPr>
              <a:spLocks noChangeArrowheads="1"/>
            </p:cNvSpPr>
            <p:nvPr/>
          </p:nvSpPr>
          <p:spPr bwMode="auto">
            <a:xfrm>
              <a:off x="3333750" y="598488"/>
              <a:ext cx="1743075" cy="566502"/>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文学常识</a:t>
              </a:r>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矩形 63"/>
          <p:cNvSpPr>
            <a:spLocks noChangeArrowheads="1"/>
          </p:cNvSpPr>
          <p:nvPr/>
        </p:nvSpPr>
        <p:spPr bwMode="auto">
          <a:xfrm>
            <a:off x="501650" y="1995488"/>
            <a:ext cx="698500" cy="708025"/>
          </a:xfrm>
          <a:prstGeom prst="rect">
            <a:avLst/>
          </a:prstGeom>
          <a:noFill/>
          <a:ln w="9525">
            <a:noFill/>
            <a:miter lim="800000"/>
            <a:headEnd/>
            <a:tailEnd/>
          </a:ln>
        </p:spPr>
        <p:txBody>
          <a:bodyPr wrap="none">
            <a:spAutoFit/>
          </a:bodyPr>
          <a:lstStyle/>
          <a:p>
            <a:pPr>
              <a:buFont typeface="Arial" charset="0"/>
              <a:buNone/>
            </a:pPr>
            <a:r>
              <a:rPr lang="zh-CN" altLang="zh-CN" sz="4000" u="sng">
                <a:solidFill>
                  <a:srgbClr val="FF0000"/>
                </a:solidFill>
                <a:latin typeface="楷体" pitchFamily="49" charset="-122"/>
                <a:ea typeface="楷体" pitchFamily="49" charset="-122"/>
              </a:rPr>
              <a:t>韵</a:t>
            </a:r>
            <a:endParaRPr lang="zh-CN" altLang="en-US" sz="4000" u="sng">
              <a:solidFill>
                <a:srgbClr val="FF0000"/>
              </a:solidFill>
              <a:latin typeface="楷体" pitchFamily="49" charset="-122"/>
              <a:ea typeface="楷体" pitchFamily="49" charset="-122"/>
            </a:endParaRPr>
          </a:p>
        </p:txBody>
      </p:sp>
      <p:sp>
        <p:nvSpPr>
          <p:cNvPr id="66" name="矩形 65"/>
          <p:cNvSpPr>
            <a:spLocks noChangeArrowheads="1"/>
          </p:cNvSpPr>
          <p:nvPr/>
        </p:nvSpPr>
        <p:spPr bwMode="auto">
          <a:xfrm>
            <a:off x="501650" y="1492250"/>
            <a:ext cx="800100" cy="522288"/>
          </a:xfrm>
          <a:prstGeom prst="rect">
            <a:avLst/>
          </a:prstGeom>
          <a:noFill/>
          <a:ln w="9525">
            <a:noFill/>
            <a:miter lim="800000"/>
            <a:headEnd/>
            <a:tailEnd/>
          </a:ln>
        </p:spPr>
        <p:txBody>
          <a:bodyPr wrap="none">
            <a:spAutoFit/>
          </a:bodyPr>
          <a:lstStyle/>
          <a:p>
            <a:pPr>
              <a:buFont typeface="Arial" charset="0"/>
              <a:buNone/>
            </a:pPr>
            <a:r>
              <a:rPr lang="en-US" altLang="zh-CN" sz="2800">
                <a:solidFill>
                  <a:srgbClr val="000000"/>
                </a:solidFill>
                <a:latin typeface="汉语拼音" pitchFamily="34" charset="0"/>
              </a:rPr>
              <a:t>yùn</a:t>
            </a:r>
            <a:endParaRPr lang="zh-CN" altLang="en-US" sz="2800">
              <a:latin typeface="汉语拼音" pitchFamily="34" charset="0"/>
            </a:endParaRPr>
          </a:p>
        </p:txBody>
      </p:sp>
      <p:sp>
        <p:nvSpPr>
          <p:cNvPr id="46083" name="矩形 68"/>
          <p:cNvSpPr>
            <a:spLocks noChangeArrowheads="1"/>
          </p:cNvSpPr>
          <p:nvPr/>
        </p:nvSpPr>
        <p:spPr bwMode="auto">
          <a:xfrm>
            <a:off x="2146300" y="1995488"/>
            <a:ext cx="696913" cy="708025"/>
          </a:xfrm>
          <a:prstGeom prst="rect">
            <a:avLst/>
          </a:prstGeom>
          <a:noFill/>
          <a:ln w="9525">
            <a:noFill/>
            <a:miter lim="800000"/>
            <a:headEnd/>
            <a:tailEnd/>
          </a:ln>
        </p:spPr>
        <p:txBody>
          <a:bodyPr wrap="none">
            <a:spAutoFit/>
          </a:bodyPr>
          <a:lstStyle/>
          <a:p>
            <a:pPr>
              <a:buFont typeface="Arial" charset="0"/>
              <a:buNone/>
            </a:pPr>
            <a:r>
              <a:rPr lang="zh-CN" altLang="zh-CN" sz="4000" u="sng">
                <a:solidFill>
                  <a:srgbClr val="FF0000"/>
                </a:solidFill>
                <a:latin typeface="楷体" pitchFamily="49" charset="-122"/>
                <a:ea typeface="楷体" pitchFamily="49" charset="-122"/>
              </a:rPr>
              <a:t>柯</a:t>
            </a:r>
            <a:endParaRPr lang="zh-CN" altLang="en-US" sz="4000" u="sng">
              <a:solidFill>
                <a:srgbClr val="FF0000"/>
              </a:solidFill>
              <a:latin typeface="楷体" pitchFamily="49" charset="-122"/>
              <a:ea typeface="楷体" pitchFamily="49" charset="-122"/>
            </a:endParaRPr>
          </a:p>
        </p:txBody>
      </p:sp>
      <p:sp>
        <p:nvSpPr>
          <p:cNvPr id="72" name="矩形 71"/>
          <p:cNvSpPr>
            <a:spLocks noChangeArrowheads="1"/>
          </p:cNvSpPr>
          <p:nvPr/>
        </p:nvSpPr>
        <p:spPr bwMode="auto">
          <a:xfrm>
            <a:off x="2146300" y="1492250"/>
            <a:ext cx="565150" cy="522288"/>
          </a:xfrm>
          <a:prstGeom prst="rect">
            <a:avLst/>
          </a:prstGeom>
          <a:noFill/>
          <a:ln w="9525">
            <a:noFill/>
            <a:miter lim="800000"/>
            <a:headEnd/>
            <a:tailEnd/>
          </a:ln>
        </p:spPr>
        <p:txBody>
          <a:bodyPr wrap="none">
            <a:spAutoFit/>
          </a:bodyPr>
          <a:lstStyle/>
          <a:p>
            <a:pPr>
              <a:buFont typeface="Arial" charset="0"/>
              <a:buNone/>
            </a:pPr>
            <a:r>
              <a:rPr lang="en-US" altLang="zh-CN" sz="2800">
                <a:solidFill>
                  <a:srgbClr val="000000"/>
                </a:solidFill>
                <a:latin typeface="汉语拼音" pitchFamily="34" charset="0"/>
              </a:rPr>
              <a:t>kē</a:t>
            </a:r>
            <a:endParaRPr lang="zh-CN" altLang="en-US" sz="2800">
              <a:latin typeface="汉语拼音" pitchFamily="34" charset="0"/>
            </a:endParaRPr>
          </a:p>
        </p:txBody>
      </p:sp>
      <p:sp>
        <p:nvSpPr>
          <p:cNvPr id="46085" name="矩形 74"/>
          <p:cNvSpPr>
            <a:spLocks noChangeArrowheads="1"/>
          </p:cNvSpPr>
          <p:nvPr/>
        </p:nvSpPr>
        <p:spPr bwMode="auto">
          <a:xfrm>
            <a:off x="3781425" y="1995488"/>
            <a:ext cx="1209675" cy="708025"/>
          </a:xfrm>
          <a:prstGeom prst="rect">
            <a:avLst/>
          </a:prstGeom>
          <a:noFill/>
          <a:ln w="9525">
            <a:noFill/>
            <a:miter lim="800000"/>
            <a:headEnd/>
            <a:tailEnd/>
          </a:ln>
        </p:spPr>
        <p:txBody>
          <a:bodyPr wrap="none">
            <a:spAutoFit/>
          </a:bodyPr>
          <a:lstStyle/>
          <a:p>
            <a:pPr>
              <a:buFont typeface="Arial" charset="0"/>
              <a:buNone/>
            </a:pPr>
            <a:r>
              <a:rPr lang="zh-CN" altLang="zh-CN" sz="4000" u="sng">
                <a:solidFill>
                  <a:srgbClr val="FF0000"/>
                </a:solidFill>
                <a:latin typeface="楷体" pitchFamily="49" charset="-122"/>
                <a:ea typeface="楷体" pitchFamily="49" charset="-122"/>
              </a:rPr>
              <a:t>轩邈</a:t>
            </a:r>
            <a:endParaRPr lang="zh-CN" altLang="en-US" sz="4000" u="sng">
              <a:solidFill>
                <a:srgbClr val="FF0000"/>
              </a:solidFill>
              <a:latin typeface="楷体" pitchFamily="49" charset="-122"/>
              <a:ea typeface="楷体" pitchFamily="49" charset="-122"/>
            </a:endParaRPr>
          </a:p>
        </p:txBody>
      </p:sp>
      <p:sp>
        <p:nvSpPr>
          <p:cNvPr id="78" name="矩形 77"/>
          <p:cNvSpPr>
            <a:spLocks noChangeArrowheads="1"/>
          </p:cNvSpPr>
          <p:nvPr/>
        </p:nvSpPr>
        <p:spPr bwMode="auto">
          <a:xfrm>
            <a:off x="3421063" y="1492250"/>
            <a:ext cx="1943100" cy="522288"/>
          </a:xfrm>
          <a:prstGeom prst="rect">
            <a:avLst/>
          </a:prstGeom>
          <a:noFill/>
          <a:ln w="9525">
            <a:noFill/>
            <a:miter lim="800000"/>
            <a:headEnd/>
            <a:tailEnd/>
          </a:ln>
        </p:spPr>
        <p:txBody>
          <a:bodyPr wrap="none">
            <a:spAutoFit/>
          </a:bodyPr>
          <a:lstStyle/>
          <a:p>
            <a:pPr>
              <a:buFont typeface="Arial" charset="0"/>
              <a:buNone/>
            </a:pPr>
            <a:r>
              <a:rPr lang="en-US" altLang="zh-CN" sz="2800">
                <a:solidFill>
                  <a:srgbClr val="000000"/>
                </a:solidFill>
                <a:latin typeface="汉语拼音" pitchFamily="34" charset="0"/>
              </a:rPr>
              <a:t>xuān miǎo</a:t>
            </a:r>
            <a:endParaRPr lang="zh-CN" altLang="en-US" sz="2800">
              <a:latin typeface="汉语拼音" pitchFamily="34" charset="0"/>
            </a:endParaRPr>
          </a:p>
        </p:txBody>
      </p:sp>
      <p:sp>
        <p:nvSpPr>
          <p:cNvPr id="46087" name="矩形 81"/>
          <p:cNvSpPr>
            <a:spLocks noChangeArrowheads="1"/>
          </p:cNvSpPr>
          <p:nvPr/>
        </p:nvSpPr>
        <p:spPr bwMode="auto">
          <a:xfrm>
            <a:off x="501650" y="3436938"/>
            <a:ext cx="698500" cy="708025"/>
          </a:xfrm>
          <a:prstGeom prst="rect">
            <a:avLst/>
          </a:prstGeom>
          <a:noFill/>
          <a:ln w="9525">
            <a:noFill/>
            <a:miter lim="800000"/>
            <a:headEnd/>
            <a:tailEnd/>
          </a:ln>
        </p:spPr>
        <p:txBody>
          <a:bodyPr wrap="none">
            <a:spAutoFit/>
          </a:bodyPr>
          <a:lstStyle/>
          <a:p>
            <a:pPr>
              <a:buFont typeface="Arial" charset="0"/>
              <a:buNone/>
            </a:pPr>
            <a:r>
              <a:rPr lang="zh-CN" altLang="zh-CN" sz="4000" u="sng">
                <a:solidFill>
                  <a:srgbClr val="FF0000"/>
                </a:solidFill>
                <a:latin typeface="楷体" pitchFamily="49" charset="-122"/>
                <a:ea typeface="楷体" pitchFamily="49" charset="-122"/>
              </a:rPr>
              <a:t>泠</a:t>
            </a:r>
            <a:endParaRPr lang="zh-CN" altLang="en-US" sz="4000" u="sng">
              <a:solidFill>
                <a:srgbClr val="FF0000"/>
              </a:solidFill>
              <a:latin typeface="楷体" pitchFamily="49" charset="-122"/>
              <a:ea typeface="楷体" pitchFamily="49" charset="-122"/>
            </a:endParaRPr>
          </a:p>
        </p:txBody>
      </p:sp>
      <p:sp>
        <p:nvSpPr>
          <p:cNvPr id="85" name="矩形 84"/>
          <p:cNvSpPr>
            <a:spLocks noChangeArrowheads="1"/>
          </p:cNvSpPr>
          <p:nvPr/>
        </p:nvSpPr>
        <p:spPr bwMode="auto">
          <a:xfrm>
            <a:off x="501650" y="3040063"/>
            <a:ext cx="765175" cy="522287"/>
          </a:xfrm>
          <a:prstGeom prst="rect">
            <a:avLst/>
          </a:prstGeom>
          <a:noFill/>
          <a:ln w="9525">
            <a:noFill/>
            <a:miter lim="800000"/>
            <a:headEnd/>
            <a:tailEnd/>
          </a:ln>
        </p:spPr>
        <p:txBody>
          <a:bodyPr wrap="none">
            <a:spAutoFit/>
          </a:bodyPr>
          <a:lstStyle/>
          <a:p>
            <a:pPr>
              <a:buFont typeface="Arial" charset="0"/>
              <a:buNone/>
            </a:pPr>
            <a:r>
              <a:rPr lang="en-US" altLang="zh-CN" sz="2800">
                <a:solidFill>
                  <a:srgbClr val="000000"/>
                </a:solidFill>
                <a:latin typeface="汉语拼音" pitchFamily="34" charset="0"/>
              </a:rPr>
              <a:t>líng</a:t>
            </a:r>
            <a:endParaRPr lang="zh-CN" altLang="en-US" sz="2800">
              <a:latin typeface="汉语拼音" pitchFamily="34" charset="0"/>
            </a:endParaRPr>
          </a:p>
        </p:txBody>
      </p:sp>
      <p:sp>
        <p:nvSpPr>
          <p:cNvPr id="46089" name="矩形 86"/>
          <p:cNvSpPr>
            <a:spLocks noChangeArrowheads="1"/>
          </p:cNvSpPr>
          <p:nvPr/>
        </p:nvSpPr>
        <p:spPr bwMode="auto">
          <a:xfrm>
            <a:off x="7618413" y="1995488"/>
            <a:ext cx="696912" cy="708025"/>
          </a:xfrm>
          <a:prstGeom prst="rect">
            <a:avLst/>
          </a:prstGeom>
          <a:noFill/>
          <a:ln w="9525">
            <a:noFill/>
            <a:miter lim="800000"/>
            <a:headEnd/>
            <a:tailEnd/>
          </a:ln>
        </p:spPr>
        <p:txBody>
          <a:bodyPr wrap="none">
            <a:spAutoFit/>
          </a:bodyPr>
          <a:lstStyle/>
          <a:p>
            <a:pPr>
              <a:buFont typeface="Arial" charset="0"/>
              <a:buNone/>
            </a:pPr>
            <a:r>
              <a:rPr lang="zh-CN" altLang="zh-CN" sz="4000" u="sng">
                <a:solidFill>
                  <a:srgbClr val="FF0000"/>
                </a:solidFill>
                <a:latin typeface="楷体" pitchFamily="49" charset="-122"/>
                <a:ea typeface="楷体" pitchFamily="49" charset="-122"/>
              </a:rPr>
              <a:t>嘤</a:t>
            </a:r>
            <a:endParaRPr lang="zh-CN" altLang="en-US" sz="4000" u="sng">
              <a:solidFill>
                <a:srgbClr val="FF0000"/>
              </a:solidFill>
              <a:latin typeface="楷体" pitchFamily="49" charset="-122"/>
              <a:ea typeface="楷体" pitchFamily="49" charset="-122"/>
            </a:endParaRPr>
          </a:p>
        </p:txBody>
      </p:sp>
      <p:sp>
        <p:nvSpPr>
          <p:cNvPr id="89" name="矩形 88"/>
          <p:cNvSpPr>
            <a:spLocks noChangeArrowheads="1"/>
          </p:cNvSpPr>
          <p:nvPr/>
        </p:nvSpPr>
        <p:spPr bwMode="auto">
          <a:xfrm>
            <a:off x="7618413" y="1492250"/>
            <a:ext cx="900112" cy="522288"/>
          </a:xfrm>
          <a:prstGeom prst="rect">
            <a:avLst/>
          </a:prstGeom>
          <a:noFill/>
          <a:ln w="9525">
            <a:noFill/>
            <a:miter lim="800000"/>
            <a:headEnd/>
            <a:tailEnd/>
          </a:ln>
        </p:spPr>
        <p:txBody>
          <a:bodyPr wrap="none">
            <a:spAutoFit/>
          </a:bodyPr>
          <a:lstStyle/>
          <a:p>
            <a:pPr>
              <a:buFont typeface="Arial" charset="0"/>
              <a:buNone/>
            </a:pPr>
            <a:r>
              <a:rPr lang="en-US" altLang="zh-CN" sz="2800">
                <a:solidFill>
                  <a:srgbClr val="000000"/>
                </a:solidFill>
                <a:latin typeface="汉语拼音" pitchFamily="34" charset="0"/>
              </a:rPr>
              <a:t>yīng</a:t>
            </a:r>
            <a:endParaRPr lang="zh-CN" altLang="en-US" sz="2800">
              <a:latin typeface="汉语拼音" pitchFamily="34" charset="0"/>
            </a:endParaRPr>
          </a:p>
        </p:txBody>
      </p:sp>
      <p:sp>
        <p:nvSpPr>
          <p:cNvPr id="46091" name="矩形 89"/>
          <p:cNvSpPr>
            <a:spLocks noChangeArrowheads="1"/>
          </p:cNvSpPr>
          <p:nvPr/>
        </p:nvSpPr>
        <p:spPr bwMode="auto">
          <a:xfrm>
            <a:off x="5818188" y="1995488"/>
            <a:ext cx="696912" cy="708025"/>
          </a:xfrm>
          <a:prstGeom prst="rect">
            <a:avLst/>
          </a:prstGeom>
          <a:noFill/>
          <a:ln w="9525">
            <a:noFill/>
            <a:miter lim="800000"/>
            <a:headEnd/>
            <a:tailEnd/>
          </a:ln>
        </p:spPr>
        <p:txBody>
          <a:bodyPr wrap="none">
            <a:spAutoFit/>
          </a:bodyPr>
          <a:lstStyle/>
          <a:p>
            <a:pPr>
              <a:buFont typeface="Arial" charset="0"/>
              <a:buNone/>
            </a:pPr>
            <a:r>
              <a:rPr lang="zh-CN" altLang="zh-CN" sz="4000" u="sng">
                <a:solidFill>
                  <a:srgbClr val="FF0000"/>
                </a:solidFill>
                <a:latin typeface="楷体" pitchFamily="49" charset="-122"/>
                <a:ea typeface="楷体" pitchFamily="49" charset="-122"/>
              </a:rPr>
              <a:t>缥</a:t>
            </a:r>
            <a:endParaRPr lang="zh-CN" altLang="en-US" sz="4000" u="sng">
              <a:solidFill>
                <a:srgbClr val="FF0000"/>
              </a:solidFill>
              <a:latin typeface="楷体" pitchFamily="49" charset="-122"/>
              <a:ea typeface="楷体" pitchFamily="49" charset="-122"/>
            </a:endParaRPr>
          </a:p>
        </p:txBody>
      </p:sp>
      <p:sp>
        <p:nvSpPr>
          <p:cNvPr id="91" name="矩形 90"/>
          <p:cNvSpPr>
            <a:spLocks noChangeArrowheads="1"/>
          </p:cNvSpPr>
          <p:nvPr/>
        </p:nvSpPr>
        <p:spPr bwMode="auto">
          <a:xfrm>
            <a:off x="6465888" y="1995488"/>
            <a:ext cx="698500" cy="708025"/>
          </a:xfrm>
          <a:prstGeom prst="rect">
            <a:avLst/>
          </a:prstGeom>
          <a:noFill/>
          <a:ln w="9525">
            <a:noFill/>
            <a:miter lim="800000"/>
            <a:headEnd/>
            <a:tailEnd/>
          </a:ln>
        </p:spPr>
        <p:txBody>
          <a:bodyPr wrap="none">
            <a:spAutoFit/>
          </a:bodyPr>
          <a:lstStyle/>
          <a:p>
            <a:pPr>
              <a:buFont typeface="Arial" charset="0"/>
              <a:buNone/>
            </a:pPr>
            <a:r>
              <a:rPr lang="zh-CN" altLang="zh-CN" sz="4000">
                <a:solidFill>
                  <a:srgbClr val="000000"/>
                </a:solidFill>
                <a:latin typeface="楷体" pitchFamily="49" charset="-122"/>
                <a:ea typeface="楷体" pitchFamily="49" charset="-122"/>
              </a:rPr>
              <a:t>碧</a:t>
            </a:r>
            <a:endParaRPr lang="zh-CN" altLang="en-US" sz="4000">
              <a:latin typeface="楷体" pitchFamily="49" charset="-122"/>
              <a:ea typeface="楷体" pitchFamily="49" charset="-122"/>
            </a:endParaRPr>
          </a:p>
        </p:txBody>
      </p:sp>
      <p:sp>
        <p:nvSpPr>
          <p:cNvPr id="92" name="矩形 91"/>
          <p:cNvSpPr>
            <a:spLocks noChangeArrowheads="1"/>
          </p:cNvSpPr>
          <p:nvPr/>
        </p:nvSpPr>
        <p:spPr bwMode="auto">
          <a:xfrm>
            <a:off x="5818188" y="1492250"/>
            <a:ext cx="889000" cy="522288"/>
          </a:xfrm>
          <a:prstGeom prst="rect">
            <a:avLst/>
          </a:prstGeom>
          <a:noFill/>
          <a:ln w="9525">
            <a:noFill/>
            <a:miter lim="800000"/>
            <a:headEnd/>
            <a:tailEnd/>
          </a:ln>
        </p:spPr>
        <p:txBody>
          <a:bodyPr wrap="none">
            <a:spAutoFit/>
          </a:bodyPr>
          <a:lstStyle/>
          <a:p>
            <a:pPr>
              <a:buFont typeface="Arial" charset="0"/>
              <a:buNone/>
            </a:pPr>
            <a:r>
              <a:rPr lang="en-US" altLang="zh-CN" sz="2800">
                <a:solidFill>
                  <a:srgbClr val="000000"/>
                </a:solidFill>
                <a:latin typeface="汉语拼音" pitchFamily="34" charset="0"/>
              </a:rPr>
              <a:t>piǎo</a:t>
            </a:r>
            <a:endParaRPr lang="zh-CN" altLang="en-US" sz="2800">
              <a:latin typeface="汉语拼音" pitchFamily="34" charset="0"/>
            </a:endParaRPr>
          </a:p>
        </p:txBody>
      </p:sp>
      <p:sp>
        <p:nvSpPr>
          <p:cNvPr id="46094" name="矩形 92"/>
          <p:cNvSpPr>
            <a:spLocks noChangeArrowheads="1"/>
          </p:cNvSpPr>
          <p:nvPr/>
        </p:nvSpPr>
        <p:spPr bwMode="auto">
          <a:xfrm>
            <a:off x="2073275" y="3436938"/>
            <a:ext cx="698500" cy="708025"/>
          </a:xfrm>
          <a:prstGeom prst="rect">
            <a:avLst/>
          </a:prstGeom>
          <a:noFill/>
          <a:ln w="9525">
            <a:noFill/>
            <a:miter lim="800000"/>
            <a:headEnd/>
            <a:tailEnd/>
          </a:ln>
        </p:spPr>
        <p:txBody>
          <a:bodyPr wrap="none">
            <a:spAutoFit/>
          </a:bodyPr>
          <a:lstStyle/>
          <a:p>
            <a:pPr>
              <a:buFont typeface="Arial" charset="0"/>
              <a:buNone/>
            </a:pPr>
            <a:r>
              <a:rPr lang="zh-CN" altLang="zh-CN" sz="4000" u="sng">
                <a:solidFill>
                  <a:srgbClr val="FF0000"/>
                </a:solidFill>
                <a:latin typeface="楷体" pitchFamily="49" charset="-122"/>
                <a:ea typeface="楷体" pitchFamily="49" charset="-122"/>
              </a:rPr>
              <a:t>窥</a:t>
            </a:r>
            <a:endParaRPr lang="zh-CN" altLang="en-US" sz="4000" u="sng">
              <a:solidFill>
                <a:srgbClr val="FF0000"/>
              </a:solidFill>
              <a:latin typeface="楷体" pitchFamily="49" charset="-122"/>
              <a:ea typeface="楷体" pitchFamily="49" charset="-122"/>
            </a:endParaRPr>
          </a:p>
        </p:txBody>
      </p:sp>
      <p:sp>
        <p:nvSpPr>
          <p:cNvPr id="94" name="矩形 93"/>
          <p:cNvSpPr>
            <a:spLocks noChangeArrowheads="1"/>
          </p:cNvSpPr>
          <p:nvPr/>
        </p:nvSpPr>
        <p:spPr bwMode="auto">
          <a:xfrm>
            <a:off x="2073275" y="3040063"/>
            <a:ext cx="679450" cy="522287"/>
          </a:xfrm>
          <a:prstGeom prst="rect">
            <a:avLst/>
          </a:prstGeom>
          <a:noFill/>
          <a:ln w="9525">
            <a:noFill/>
            <a:miter lim="800000"/>
            <a:headEnd/>
            <a:tailEnd/>
          </a:ln>
        </p:spPr>
        <p:txBody>
          <a:bodyPr wrap="none">
            <a:spAutoFit/>
          </a:bodyPr>
          <a:lstStyle/>
          <a:p>
            <a:pPr>
              <a:buFont typeface="Arial" charset="0"/>
              <a:buNone/>
            </a:pPr>
            <a:r>
              <a:rPr lang="en-US" altLang="zh-CN" sz="2800">
                <a:solidFill>
                  <a:srgbClr val="000000"/>
                </a:solidFill>
                <a:latin typeface="汉语拼音" pitchFamily="34" charset="0"/>
              </a:rPr>
              <a:t>kuī</a:t>
            </a:r>
            <a:endParaRPr lang="zh-CN" altLang="en-US" sz="2800">
              <a:latin typeface="汉语拼音" pitchFamily="34" charset="0"/>
            </a:endParaRPr>
          </a:p>
        </p:txBody>
      </p:sp>
      <p:sp>
        <p:nvSpPr>
          <p:cNvPr id="46096" name="矩形 94"/>
          <p:cNvSpPr>
            <a:spLocks noChangeArrowheads="1"/>
          </p:cNvSpPr>
          <p:nvPr/>
        </p:nvSpPr>
        <p:spPr bwMode="auto">
          <a:xfrm>
            <a:off x="5818188" y="3436938"/>
            <a:ext cx="696912" cy="708025"/>
          </a:xfrm>
          <a:prstGeom prst="rect">
            <a:avLst/>
          </a:prstGeom>
          <a:noFill/>
          <a:ln w="9525">
            <a:noFill/>
            <a:miter lim="800000"/>
            <a:headEnd/>
            <a:tailEnd/>
          </a:ln>
        </p:spPr>
        <p:txBody>
          <a:bodyPr wrap="none">
            <a:spAutoFit/>
          </a:bodyPr>
          <a:lstStyle/>
          <a:p>
            <a:pPr>
              <a:buFont typeface="Arial" charset="0"/>
              <a:buNone/>
            </a:pPr>
            <a:r>
              <a:rPr lang="zh-CN" altLang="zh-CN" sz="4000" u="sng">
                <a:solidFill>
                  <a:srgbClr val="FF0000"/>
                </a:solidFill>
                <a:latin typeface="楷体" pitchFamily="49" charset="-122"/>
                <a:ea typeface="楷体" pitchFamily="49" charset="-122"/>
              </a:rPr>
              <a:t>鸢</a:t>
            </a:r>
            <a:endParaRPr lang="zh-CN" altLang="en-US" sz="4000" u="sng">
              <a:solidFill>
                <a:srgbClr val="FF0000"/>
              </a:solidFill>
              <a:latin typeface="楷体" pitchFamily="49" charset="-122"/>
              <a:ea typeface="楷体" pitchFamily="49" charset="-122"/>
            </a:endParaRPr>
          </a:p>
        </p:txBody>
      </p:sp>
      <p:sp>
        <p:nvSpPr>
          <p:cNvPr id="96" name="矩形 95"/>
          <p:cNvSpPr>
            <a:spLocks noChangeArrowheads="1"/>
          </p:cNvSpPr>
          <p:nvPr/>
        </p:nvSpPr>
        <p:spPr bwMode="auto">
          <a:xfrm>
            <a:off x="5746750" y="3040063"/>
            <a:ext cx="1014413" cy="522287"/>
          </a:xfrm>
          <a:prstGeom prst="rect">
            <a:avLst/>
          </a:prstGeom>
          <a:noFill/>
          <a:ln w="9525">
            <a:noFill/>
            <a:miter lim="800000"/>
            <a:headEnd/>
            <a:tailEnd/>
          </a:ln>
        </p:spPr>
        <p:txBody>
          <a:bodyPr wrap="none">
            <a:spAutoFit/>
          </a:bodyPr>
          <a:lstStyle/>
          <a:p>
            <a:pPr>
              <a:buFont typeface="Arial" charset="0"/>
              <a:buNone/>
            </a:pPr>
            <a:r>
              <a:rPr lang="en-US" altLang="zh-CN" sz="2800">
                <a:solidFill>
                  <a:srgbClr val="000000"/>
                </a:solidFill>
                <a:latin typeface="汉语拼音" pitchFamily="34" charset="0"/>
              </a:rPr>
              <a:t>yuān</a:t>
            </a:r>
            <a:endParaRPr lang="zh-CN" altLang="en-US" sz="2800">
              <a:latin typeface="汉语拼音" pitchFamily="34" charset="0"/>
            </a:endParaRPr>
          </a:p>
        </p:txBody>
      </p:sp>
      <p:sp>
        <p:nvSpPr>
          <p:cNvPr id="46098" name="矩形 96"/>
          <p:cNvSpPr>
            <a:spLocks noChangeArrowheads="1"/>
          </p:cNvSpPr>
          <p:nvPr/>
        </p:nvSpPr>
        <p:spPr bwMode="auto">
          <a:xfrm>
            <a:off x="7258050" y="3436938"/>
            <a:ext cx="698500" cy="708025"/>
          </a:xfrm>
          <a:prstGeom prst="rect">
            <a:avLst/>
          </a:prstGeom>
          <a:noFill/>
          <a:ln w="9525">
            <a:noFill/>
            <a:miter lim="800000"/>
            <a:headEnd/>
            <a:tailEnd/>
          </a:ln>
        </p:spPr>
        <p:txBody>
          <a:bodyPr wrap="none">
            <a:spAutoFit/>
          </a:bodyPr>
          <a:lstStyle/>
          <a:p>
            <a:pPr>
              <a:buFont typeface="Arial" charset="0"/>
              <a:buNone/>
            </a:pPr>
            <a:r>
              <a:rPr lang="zh-CN" altLang="zh-CN" sz="4000" u="sng">
                <a:solidFill>
                  <a:srgbClr val="FF0000"/>
                </a:solidFill>
                <a:latin typeface="楷体" pitchFamily="49" charset="-122"/>
                <a:ea typeface="楷体" pitchFamily="49" charset="-122"/>
              </a:rPr>
              <a:t>戾</a:t>
            </a:r>
            <a:endParaRPr lang="zh-CN" altLang="en-US" sz="4000" u="sng">
              <a:solidFill>
                <a:srgbClr val="FF0000"/>
              </a:solidFill>
              <a:latin typeface="楷体" pitchFamily="49" charset="-122"/>
              <a:ea typeface="楷体" pitchFamily="49" charset="-122"/>
            </a:endParaRPr>
          </a:p>
        </p:txBody>
      </p:sp>
      <p:sp>
        <p:nvSpPr>
          <p:cNvPr id="98" name="矩形 97"/>
          <p:cNvSpPr>
            <a:spLocks noChangeArrowheads="1"/>
          </p:cNvSpPr>
          <p:nvPr/>
        </p:nvSpPr>
        <p:spPr bwMode="auto">
          <a:xfrm>
            <a:off x="7905750" y="3436938"/>
            <a:ext cx="698500" cy="708025"/>
          </a:xfrm>
          <a:prstGeom prst="rect">
            <a:avLst/>
          </a:prstGeom>
          <a:noFill/>
          <a:ln w="9525">
            <a:noFill/>
            <a:miter lim="800000"/>
            <a:headEnd/>
            <a:tailEnd/>
          </a:ln>
        </p:spPr>
        <p:txBody>
          <a:bodyPr wrap="none">
            <a:spAutoFit/>
          </a:bodyPr>
          <a:lstStyle/>
          <a:p>
            <a:pPr>
              <a:buFont typeface="Arial" charset="0"/>
              <a:buNone/>
            </a:pPr>
            <a:r>
              <a:rPr lang="zh-CN" altLang="zh-CN" sz="4000">
                <a:solidFill>
                  <a:srgbClr val="000000"/>
                </a:solidFill>
                <a:latin typeface="楷体" pitchFamily="49" charset="-122"/>
                <a:ea typeface="楷体" pitchFamily="49" charset="-122"/>
              </a:rPr>
              <a:t>天</a:t>
            </a:r>
            <a:endParaRPr lang="zh-CN" altLang="en-US" sz="4000">
              <a:latin typeface="楷体" pitchFamily="49" charset="-122"/>
              <a:ea typeface="楷体" pitchFamily="49" charset="-122"/>
            </a:endParaRPr>
          </a:p>
        </p:txBody>
      </p:sp>
      <p:sp>
        <p:nvSpPr>
          <p:cNvPr id="99" name="矩形 98"/>
          <p:cNvSpPr>
            <a:spLocks noChangeArrowheads="1"/>
          </p:cNvSpPr>
          <p:nvPr/>
        </p:nvSpPr>
        <p:spPr bwMode="auto">
          <a:xfrm>
            <a:off x="7402513" y="3040063"/>
            <a:ext cx="365125" cy="522287"/>
          </a:xfrm>
          <a:prstGeom prst="rect">
            <a:avLst/>
          </a:prstGeom>
          <a:noFill/>
          <a:ln w="9525">
            <a:noFill/>
            <a:miter lim="800000"/>
            <a:headEnd/>
            <a:tailEnd/>
          </a:ln>
        </p:spPr>
        <p:txBody>
          <a:bodyPr wrap="none">
            <a:spAutoFit/>
          </a:bodyPr>
          <a:lstStyle/>
          <a:p>
            <a:pPr>
              <a:buFont typeface="Arial" charset="0"/>
              <a:buNone/>
            </a:pPr>
            <a:r>
              <a:rPr lang="en-US" altLang="zh-CN" sz="2800">
                <a:solidFill>
                  <a:srgbClr val="000000"/>
                </a:solidFill>
                <a:latin typeface="汉语拼音" pitchFamily="34" charset="0"/>
              </a:rPr>
              <a:t>lì</a:t>
            </a:r>
            <a:endParaRPr lang="zh-CN" altLang="en-US" sz="2800">
              <a:latin typeface="汉语拼音" pitchFamily="34" charset="0"/>
            </a:endParaRPr>
          </a:p>
        </p:txBody>
      </p:sp>
      <p:sp>
        <p:nvSpPr>
          <p:cNvPr id="100" name="矩形 99"/>
          <p:cNvSpPr>
            <a:spLocks noChangeArrowheads="1"/>
          </p:cNvSpPr>
          <p:nvPr/>
        </p:nvSpPr>
        <p:spPr bwMode="auto">
          <a:xfrm>
            <a:off x="3708400" y="3436938"/>
            <a:ext cx="698500" cy="708025"/>
          </a:xfrm>
          <a:prstGeom prst="rect">
            <a:avLst/>
          </a:prstGeom>
          <a:noFill/>
          <a:ln w="9525">
            <a:noFill/>
            <a:miter lim="800000"/>
            <a:headEnd/>
            <a:tailEnd/>
          </a:ln>
        </p:spPr>
        <p:txBody>
          <a:bodyPr wrap="none">
            <a:spAutoFit/>
          </a:bodyPr>
          <a:lstStyle/>
          <a:p>
            <a:pPr>
              <a:buFont typeface="Arial" charset="0"/>
              <a:buNone/>
            </a:pPr>
            <a:r>
              <a:rPr lang="zh-CN" altLang="zh-CN" sz="4000">
                <a:solidFill>
                  <a:srgbClr val="000000"/>
                </a:solidFill>
                <a:latin typeface="楷体" pitchFamily="49" charset="-122"/>
                <a:ea typeface="楷体" pitchFamily="49" charset="-122"/>
              </a:rPr>
              <a:t>急</a:t>
            </a:r>
            <a:endParaRPr lang="zh-CN" altLang="en-US" sz="4000">
              <a:latin typeface="楷体" pitchFamily="49" charset="-122"/>
              <a:ea typeface="楷体" pitchFamily="49" charset="-122"/>
            </a:endParaRPr>
          </a:p>
        </p:txBody>
      </p:sp>
      <p:sp>
        <p:nvSpPr>
          <p:cNvPr id="46102" name="矩形 100"/>
          <p:cNvSpPr>
            <a:spLocks noChangeArrowheads="1"/>
          </p:cNvSpPr>
          <p:nvPr/>
        </p:nvSpPr>
        <p:spPr bwMode="auto">
          <a:xfrm>
            <a:off x="4357688" y="3436938"/>
            <a:ext cx="696912" cy="708025"/>
          </a:xfrm>
          <a:prstGeom prst="rect">
            <a:avLst/>
          </a:prstGeom>
          <a:noFill/>
          <a:ln w="9525">
            <a:noFill/>
            <a:miter lim="800000"/>
            <a:headEnd/>
            <a:tailEnd/>
          </a:ln>
        </p:spPr>
        <p:txBody>
          <a:bodyPr wrap="none">
            <a:spAutoFit/>
          </a:bodyPr>
          <a:lstStyle/>
          <a:p>
            <a:pPr>
              <a:buFont typeface="Arial" charset="0"/>
              <a:buNone/>
            </a:pPr>
            <a:r>
              <a:rPr lang="zh-CN" altLang="zh-CN" sz="4000" u="sng">
                <a:solidFill>
                  <a:srgbClr val="FF0000"/>
                </a:solidFill>
                <a:latin typeface="楷体" pitchFamily="49" charset="-122"/>
                <a:ea typeface="楷体" pitchFamily="49" charset="-122"/>
              </a:rPr>
              <a:t>湍</a:t>
            </a:r>
            <a:endParaRPr lang="zh-CN" altLang="en-US" sz="4000" u="sng">
              <a:solidFill>
                <a:srgbClr val="FF0000"/>
              </a:solidFill>
              <a:latin typeface="楷体" pitchFamily="49" charset="-122"/>
              <a:ea typeface="楷体" pitchFamily="49" charset="-122"/>
            </a:endParaRPr>
          </a:p>
        </p:txBody>
      </p:sp>
      <p:sp>
        <p:nvSpPr>
          <p:cNvPr id="102" name="矩形 101"/>
          <p:cNvSpPr>
            <a:spLocks noChangeArrowheads="1"/>
          </p:cNvSpPr>
          <p:nvPr/>
        </p:nvSpPr>
        <p:spPr bwMode="auto">
          <a:xfrm>
            <a:off x="4357688" y="3040063"/>
            <a:ext cx="962025" cy="522287"/>
          </a:xfrm>
          <a:prstGeom prst="rect">
            <a:avLst/>
          </a:prstGeom>
          <a:noFill/>
          <a:ln w="9525">
            <a:noFill/>
            <a:miter lim="800000"/>
            <a:headEnd/>
            <a:tailEnd/>
          </a:ln>
        </p:spPr>
        <p:txBody>
          <a:bodyPr wrap="none">
            <a:spAutoFit/>
          </a:bodyPr>
          <a:lstStyle/>
          <a:p>
            <a:pPr>
              <a:buFont typeface="Arial" charset="0"/>
              <a:buNone/>
            </a:pPr>
            <a:r>
              <a:rPr lang="en-US" altLang="zh-CN" sz="2800">
                <a:solidFill>
                  <a:srgbClr val="000000"/>
                </a:solidFill>
                <a:latin typeface="汉语拼音" pitchFamily="34" charset="0"/>
              </a:rPr>
              <a:t>tuān</a:t>
            </a:r>
            <a:endParaRPr lang="zh-CN" altLang="en-US" sz="2800">
              <a:latin typeface="汉语拼音" pitchFamily="34" charset="0"/>
            </a:endParaRPr>
          </a:p>
        </p:txBody>
      </p:sp>
      <p:grpSp>
        <p:nvGrpSpPr>
          <p:cNvPr id="46104" name="组合 2"/>
          <p:cNvGrpSpPr>
            <a:grpSpLocks/>
          </p:cNvGrpSpPr>
          <p:nvPr/>
        </p:nvGrpSpPr>
        <p:grpSpPr bwMode="auto">
          <a:xfrm>
            <a:off x="515938" y="555625"/>
            <a:ext cx="1497012" cy="566738"/>
            <a:chOff x="752475" y="598488"/>
            <a:chExt cx="1497013" cy="566737"/>
          </a:xfrm>
        </p:grpSpPr>
        <p:sp>
          <p:nvSpPr>
            <p:cNvPr id="41" name="圆角矩形 40">
              <a:extLst>
                <a:ext uri="{FF2B5EF4-FFF2-40B4-BE49-F238E27FC236}"/>
              </a:extLst>
            </p:cNvPr>
            <p:cNvSpPr/>
            <p:nvPr/>
          </p:nvSpPr>
          <p:spPr>
            <a:xfrm rot="20326116">
              <a:off x="1746251"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 typeface="Arial" panose="020B0604020202020204" pitchFamily="34" charset="0"/>
                <a:buNone/>
                <a:defRPr/>
              </a:pPr>
              <a:endParaRPr kumimoji="1" lang="zh-CN" altLang="en-US"/>
            </a:p>
          </p:txBody>
        </p:sp>
        <p:sp>
          <p:nvSpPr>
            <p:cNvPr id="42" name="圆角矩形 41">
              <a:extLst>
                <a:ext uri="{FF2B5EF4-FFF2-40B4-BE49-F238E27FC236}"/>
              </a:extLst>
            </p:cNvPr>
            <p:cNvSpPr/>
            <p:nvPr/>
          </p:nvSpPr>
          <p:spPr>
            <a:xfrm rot="319204">
              <a:off x="1258887"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 typeface="Arial" panose="020B0604020202020204" pitchFamily="34" charset="0"/>
                <a:buNone/>
                <a:defRPr/>
              </a:pPr>
              <a:endParaRPr kumimoji="1" lang="zh-CN" altLang="en-US"/>
            </a:p>
          </p:txBody>
        </p:sp>
        <p:sp>
          <p:nvSpPr>
            <p:cNvPr id="43" name="圆角矩形 42">
              <a:extLst>
                <a:ext uri="{FF2B5EF4-FFF2-40B4-BE49-F238E27FC236}"/>
              </a:extLst>
            </p:cNvPr>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 typeface="Arial" panose="020B0604020202020204" pitchFamily="34" charset="0"/>
                <a:buNone/>
                <a:defRPr/>
              </a:pPr>
              <a:endParaRPr kumimoji="1" lang="zh-CN" altLang="en-US"/>
            </a:p>
          </p:txBody>
        </p:sp>
        <p:sp>
          <p:nvSpPr>
            <p:cNvPr id="46112" name="矩形 1"/>
            <p:cNvSpPr>
              <a:spLocks noChangeArrowheads="1"/>
            </p:cNvSpPr>
            <p:nvPr/>
          </p:nvSpPr>
          <p:spPr bwMode="auto">
            <a:xfrm>
              <a:off x="752475" y="598488"/>
              <a:ext cx="1497013" cy="566737"/>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读一读</a:t>
              </a:r>
            </a:p>
          </p:txBody>
        </p:sp>
      </p:grpSp>
      <p:grpSp>
        <p:nvGrpSpPr>
          <p:cNvPr id="46105" name="组合 55"/>
          <p:cNvGrpSpPr>
            <a:grpSpLocks/>
          </p:cNvGrpSpPr>
          <p:nvPr/>
        </p:nvGrpSpPr>
        <p:grpSpPr bwMode="auto">
          <a:xfrm>
            <a:off x="-3175" y="-20638"/>
            <a:ext cx="2006600" cy="523876"/>
            <a:chOff x="70" y="-63"/>
            <a:chExt cx="3161" cy="824"/>
          </a:xfrm>
        </p:grpSpPr>
        <p:sp>
          <p:nvSpPr>
            <p:cNvPr id="46106"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预习检查</a:t>
              </a:r>
            </a:p>
          </p:txBody>
        </p:sp>
        <p:cxnSp>
          <p:nvCxnSpPr>
            <p:cNvPr id="47"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8" name="菱形 47">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linds(horizontal)">
                                      <p:cBhvr>
                                        <p:cTn id="7" dur="500"/>
                                        <p:tgtEl>
                                          <p:spTgt spid="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blinds(horizontal)">
                                      <p:cBhvr>
                                        <p:cTn id="16" dur="500"/>
                                        <p:tgtEl>
                                          <p:spTgt spid="7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92"/>
                                        </p:tgtEl>
                                        <p:attrNameLst>
                                          <p:attrName>style.visibility</p:attrName>
                                        </p:attrNameLst>
                                      </p:cBhvr>
                                      <p:to>
                                        <p:strVal val="visible"/>
                                      </p:to>
                                    </p:set>
                                    <p:animEffect transition="in" filter="blinds(horizontal)">
                                      <p:cBhvr>
                                        <p:cTn id="21" dur="500"/>
                                        <p:tgtEl>
                                          <p:spTgt spid="9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91"/>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89"/>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85"/>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94"/>
                                        </p:tgtEl>
                                        <p:attrNameLst>
                                          <p:attrName>style.visibility</p:attrName>
                                        </p:attrNameLst>
                                      </p:cBhvr>
                                      <p:to>
                                        <p:strVal val="visible"/>
                                      </p:to>
                                    </p:set>
                                    <p:animEffect transition="in" filter="blinds(horizontal)">
                                      <p:cBhvr>
                                        <p:cTn id="38" dur="500"/>
                                        <p:tgtEl>
                                          <p:spTgt spid="9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2"/>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blinds(horizontal)">
                                      <p:cBhvr>
                                        <p:cTn id="47" dur="500"/>
                                        <p:tgtEl>
                                          <p:spTgt spid="10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96"/>
                                        </p:tgtEl>
                                        <p:attrNameLst>
                                          <p:attrName>style.visibility</p:attrName>
                                        </p:attrNameLst>
                                      </p:cBhvr>
                                      <p:to>
                                        <p:strVal val="visible"/>
                                      </p:to>
                                    </p:set>
                                    <p:animEffect transition="in" filter="blinds(horizontal)">
                                      <p:cBhvr>
                                        <p:cTn id="52" dur="500"/>
                                        <p:tgtEl>
                                          <p:spTgt spid="9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99"/>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2" grpId="0"/>
      <p:bldP spid="78" grpId="0"/>
      <p:bldP spid="85" grpId="0"/>
      <p:bldP spid="89" grpId="0"/>
      <p:bldP spid="91" grpId="0"/>
      <p:bldP spid="92" grpId="0"/>
      <p:bldP spid="94" grpId="0"/>
      <p:bldP spid="96" grpId="0"/>
      <p:bldP spid="98" grpId="0"/>
      <p:bldP spid="99" grpId="0"/>
      <p:bldP spid="100" grpId="0"/>
      <p:bldP spid="10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矩形 6"/>
          <p:cNvSpPr>
            <a:spLocks noChangeArrowheads="1"/>
          </p:cNvSpPr>
          <p:nvPr/>
        </p:nvSpPr>
        <p:spPr bwMode="auto">
          <a:xfrm>
            <a:off x="431800" y="1131888"/>
            <a:ext cx="8280400" cy="3692525"/>
          </a:xfrm>
          <a:prstGeom prst="rect">
            <a:avLst/>
          </a:prstGeom>
          <a:noFill/>
          <a:ln w="9525">
            <a:noFill/>
            <a:miter lim="800000"/>
            <a:headEnd/>
            <a:tailEnd/>
          </a:ln>
        </p:spPr>
        <p:txBody>
          <a:bodyPr>
            <a:spAutoFit/>
          </a:bodyPr>
          <a:lstStyle/>
          <a:p>
            <a:pPr>
              <a:buFont typeface="Arial" charset="0"/>
              <a:buNone/>
            </a:pPr>
            <a:r>
              <a:rPr lang="zh-CN" altLang="en-US" sz="2600" b="1">
                <a:latin typeface="楷体" pitchFamily="49" charset="-122"/>
                <a:ea typeface="楷体" pitchFamily="49" charset="-122"/>
              </a:rPr>
              <a:t>    风烟</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俱净，天山</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共色。从流</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飘荡，任意</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东西。自</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富阳至桐庐</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一百许里，奇山异水，天下</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独绝。</a:t>
            </a:r>
          </a:p>
          <a:p>
            <a:pPr>
              <a:buFont typeface="Arial" charset="0"/>
              <a:buNone/>
            </a:pPr>
            <a:r>
              <a:rPr lang="zh-CN" altLang="en-US" sz="2600" b="1">
                <a:latin typeface="楷体" pitchFamily="49" charset="-122"/>
                <a:ea typeface="楷体" pitchFamily="49" charset="-122"/>
              </a:rPr>
              <a:t>    水</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皆缥碧，千丈</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见底。游鱼</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细石，直视</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无碍。急湍</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甚箭，猛浪</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若奔。</a:t>
            </a:r>
          </a:p>
          <a:p>
            <a:pPr>
              <a:buFont typeface="Arial" charset="0"/>
              <a:buNone/>
            </a:pPr>
            <a:r>
              <a:rPr lang="zh-CN" altLang="en-US" sz="2600" b="1">
                <a:latin typeface="楷体" pitchFamily="49" charset="-122"/>
                <a:ea typeface="楷体" pitchFamily="49" charset="-122"/>
              </a:rPr>
              <a:t>    夹岸</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高山，皆生</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寒树，负势</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竞上，互相</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轩邈，争高</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直指，千百</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成峰。泉水</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激石，泠泠</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作响；好鸟</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相鸣，嘤嘤</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成韵。蝉</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则</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千转不穷，猿</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则</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百叫无绝。鸢飞</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戾天者，望峰</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息心；经纶</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世务者，窥谷</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忘反。横柯</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上蔽，在昼</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犹昏；疏条</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交映，有时</a:t>
            </a:r>
            <a:r>
              <a:rPr lang="en-US" altLang="zh-CN" sz="2600" b="1">
                <a:solidFill>
                  <a:srgbClr val="FF0000"/>
                </a:solidFill>
                <a:latin typeface="楷体" pitchFamily="49" charset="-122"/>
                <a:ea typeface="楷体" pitchFamily="49" charset="-122"/>
              </a:rPr>
              <a:t>/</a:t>
            </a:r>
            <a:r>
              <a:rPr lang="zh-CN" altLang="en-US" sz="2600" b="1">
                <a:latin typeface="楷体" pitchFamily="49" charset="-122"/>
                <a:ea typeface="楷体" pitchFamily="49" charset="-122"/>
              </a:rPr>
              <a:t>见日。</a:t>
            </a:r>
          </a:p>
        </p:txBody>
      </p:sp>
      <p:grpSp>
        <p:nvGrpSpPr>
          <p:cNvPr id="47106" name="组合 8"/>
          <p:cNvGrpSpPr>
            <a:grpSpLocks/>
          </p:cNvGrpSpPr>
          <p:nvPr/>
        </p:nvGrpSpPr>
        <p:grpSpPr bwMode="auto">
          <a:xfrm>
            <a:off x="0" y="-20638"/>
            <a:ext cx="2006600" cy="523876"/>
            <a:chOff x="70" y="-63"/>
            <a:chExt cx="3161" cy="824"/>
          </a:xfrm>
        </p:grpSpPr>
        <p:sp>
          <p:nvSpPr>
            <p:cNvPr id="4710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整体感知</a:t>
              </a:r>
            </a:p>
          </p:txBody>
        </p:sp>
        <p:cxnSp>
          <p:nvCxnSpPr>
            <p:cNvPr id="10"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itchFamily="49" charset="-122"/>
                <a:ea typeface="黑体" pitchFamily="49" charset="-122"/>
              </a:endParaRPr>
            </a:p>
          </p:txBody>
        </p:sp>
      </p:grpSp>
      <p:sp>
        <p:nvSpPr>
          <p:cNvPr id="47107" name="TextBox 4"/>
          <p:cNvSpPr txBox="1">
            <a:spLocks noChangeArrowheads="1"/>
          </p:cNvSpPr>
          <p:nvPr/>
        </p:nvSpPr>
        <p:spPr bwMode="auto">
          <a:xfrm>
            <a:off x="1042988" y="555625"/>
            <a:ext cx="6192837"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000000"/>
                </a:solidFill>
                <a:latin typeface="宋体" charset="-122"/>
              </a:rPr>
              <a:t>有感情地朗读课文，注意节奏和停顿。</a:t>
            </a:r>
          </a:p>
        </p:txBody>
      </p:sp>
      <p:pic>
        <p:nvPicPr>
          <p:cNvPr id="47113" name="12 与朱元思书.mp3">
            <a:hlinkClick r:id="" action="ppaction://media"/>
          </p:cNvPr>
          <p:cNvPicPr>
            <a:picLocks noRot="1" noChangeAspect="1" noChangeArrowheads="1"/>
          </p:cNvPicPr>
          <p:nvPr>
            <a:audioFile r:link="rId1"/>
          </p:nvPr>
        </p:nvPicPr>
        <p:blipFill>
          <a:blip r:embed="rId3"/>
          <a:srcRect/>
          <a:stretch>
            <a:fillRect/>
          </a:stretch>
        </p:blipFill>
        <p:spPr bwMode="auto">
          <a:xfrm>
            <a:off x="7164388" y="682625"/>
            <a:ext cx="304800" cy="304800"/>
          </a:xfrm>
          <a:prstGeom prst="rect">
            <a:avLst/>
          </a:prstGeom>
          <a:noFill/>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711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0435" fill="hold"/>
                                        <p:tgtEl>
                                          <p:spTgt spid="47113"/>
                                        </p:tgtEl>
                                      </p:cBhvr>
                                    </p:cmd>
                                  </p:childTnLst>
                                </p:cTn>
                              </p:par>
                            </p:childTnLst>
                          </p:cTn>
                        </p:par>
                      </p:childTnLst>
                    </p:cTn>
                  </p:par>
                </p:childTnLst>
              </p:cTn>
              <p:nextCondLst>
                <p:cond evt="onClick" delay="0">
                  <p:tgtEl>
                    <p:spTgt spid="47113"/>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711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 Box 5"/>
          <p:cNvSpPr txBox="1">
            <a:spLocks noChangeArrowheads="1"/>
          </p:cNvSpPr>
          <p:nvPr/>
        </p:nvSpPr>
        <p:spPr bwMode="auto">
          <a:xfrm>
            <a:off x="971550" y="1112838"/>
            <a:ext cx="7200900" cy="522287"/>
          </a:xfrm>
          <a:prstGeom prst="rect">
            <a:avLst/>
          </a:prstGeom>
          <a:noFill/>
          <a:ln w="9525">
            <a:noFill/>
            <a:miter lim="800000"/>
            <a:headEnd/>
            <a:tailEnd/>
          </a:ln>
        </p:spPr>
        <p:txBody>
          <a:bodyPr>
            <a:spAutoFit/>
          </a:bodyPr>
          <a:lstStyle/>
          <a:p>
            <a:pPr>
              <a:buFont typeface="Arial" charset="0"/>
              <a:buNone/>
            </a:pPr>
            <a:r>
              <a:rPr lang="zh-CN" altLang="en-US" sz="2800" b="1">
                <a:latin typeface="宋体" charset="-122"/>
              </a:rPr>
              <a:t>文中哪一句话最能概括课文所写景色的特征？</a:t>
            </a:r>
          </a:p>
        </p:txBody>
      </p:sp>
      <p:grpSp>
        <p:nvGrpSpPr>
          <p:cNvPr id="48130" name="组合 8"/>
          <p:cNvGrpSpPr>
            <a:grpSpLocks/>
          </p:cNvGrpSpPr>
          <p:nvPr/>
        </p:nvGrpSpPr>
        <p:grpSpPr bwMode="auto">
          <a:xfrm>
            <a:off x="0" y="-20638"/>
            <a:ext cx="2006600" cy="523876"/>
            <a:chOff x="70" y="-63"/>
            <a:chExt cx="3161" cy="824"/>
          </a:xfrm>
        </p:grpSpPr>
        <p:sp>
          <p:nvSpPr>
            <p:cNvPr id="48132"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kumimoji="1" lang="zh-CN" altLang="en-US" sz="2800">
                  <a:latin typeface="黑体" pitchFamily="49" charset="-122"/>
                  <a:ea typeface="黑体" pitchFamily="49" charset="-122"/>
                </a:rPr>
                <a:t>整体感知</a:t>
              </a:r>
            </a:p>
          </p:txBody>
        </p:sp>
        <p:cxnSp>
          <p:nvCxnSpPr>
            <p:cNvPr id="8"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itchFamily="49" charset="-122"/>
                <a:ea typeface="黑体" pitchFamily="49" charset="-122"/>
              </a:endParaRPr>
            </a:p>
          </p:txBody>
        </p:sp>
      </p:grpSp>
      <p:sp>
        <p:nvSpPr>
          <p:cNvPr id="2" name="矩形 1"/>
          <p:cNvSpPr>
            <a:spLocks noChangeArrowheads="1"/>
          </p:cNvSpPr>
          <p:nvPr/>
        </p:nvSpPr>
        <p:spPr bwMode="auto">
          <a:xfrm>
            <a:off x="2676525" y="1995488"/>
            <a:ext cx="3790950" cy="573087"/>
          </a:xfrm>
          <a:prstGeom prst="rect">
            <a:avLst/>
          </a:prstGeom>
          <a:noFill/>
          <a:ln w="9525">
            <a:noFill/>
            <a:miter lim="800000"/>
            <a:headEnd/>
            <a:tailEnd/>
          </a:ln>
        </p:spPr>
        <p:txBody>
          <a:bodyPr wrap="none">
            <a:spAutoFit/>
          </a:bodyPr>
          <a:lstStyle/>
          <a:p>
            <a:pPr algn="ctr">
              <a:lnSpc>
                <a:spcPct val="130000"/>
              </a:lnSpc>
              <a:buFont typeface="Arial" charset="0"/>
              <a:buNone/>
            </a:pPr>
            <a:r>
              <a:rPr lang="zh-CN" altLang="en-US" sz="2800" b="1">
                <a:latin typeface="楷体" pitchFamily="49" charset="-122"/>
                <a:ea typeface="楷体" pitchFamily="49" charset="-122"/>
              </a:rPr>
              <a:t>奇山异水，天下独绝。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709</TotalTime>
  <Words>4473</Words>
  <Application>Microsoft Office PowerPoint</Application>
  <PresentationFormat>全屏显示(16:9)</PresentationFormat>
  <Paragraphs>392</Paragraphs>
  <Slides>44</Slides>
  <Notes>4</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44</vt:i4>
      </vt:variant>
    </vt:vector>
  </HeadingPairs>
  <TitlesOfParts>
    <vt:vector size="58" baseType="lpstr">
      <vt:lpstr>Arial</vt:lpstr>
      <vt:lpstr>宋体</vt:lpstr>
      <vt:lpstr>FZXingKai-S04</vt:lpstr>
      <vt:lpstr>Impact</vt:lpstr>
      <vt:lpstr>汉语拼音</vt:lpstr>
      <vt:lpstr>Kaiti SC</vt:lpstr>
      <vt:lpstr>微软雅黑</vt:lpstr>
      <vt:lpstr>楷体</vt:lpstr>
      <vt:lpstr>Xingkai SC</vt:lpstr>
      <vt:lpstr>Times New Roman</vt:lpstr>
      <vt:lpstr>黑体</vt:lpstr>
      <vt:lpstr>Wingdings</vt:lpstr>
      <vt:lpstr>Calibri</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638</cp:revision>
  <dcterms:created xsi:type="dcterms:W3CDTF">2018-11-06T06:39:21Z</dcterms:created>
  <dcterms:modified xsi:type="dcterms:W3CDTF">2020-03-27T06:44:57Z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2052-11.1.0.8389</vt:lpwstr>
  </property>
</Properties>
</file>